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media/media1.wav" ContentType="audio/x-wav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  <p:sldMasterId id="2147484178" r:id="rId2"/>
  </p:sldMasterIdLst>
  <p:notesMasterIdLst>
    <p:notesMasterId r:id="rId14"/>
  </p:notesMasterIdLst>
  <p:sldIdLst>
    <p:sldId id="291" r:id="rId3"/>
    <p:sldId id="276" r:id="rId4"/>
    <p:sldId id="292" r:id="rId5"/>
    <p:sldId id="293" r:id="rId6"/>
    <p:sldId id="290" r:id="rId7"/>
    <p:sldId id="258" r:id="rId8"/>
    <p:sldId id="273" r:id="rId9"/>
    <p:sldId id="294" r:id="rId10"/>
    <p:sldId id="264" r:id="rId11"/>
    <p:sldId id="263" r:id="rId12"/>
    <p:sldId id="297" r:id="rId1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1A2"/>
    <a:srgbClr val="FF6699"/>
    <a:srgbClr val="CC00FF"/>
    <a:srgbClr val="0000FF"/>
    <a:srgbClr val="9900FF"/>
    <a:srgbClr val="800080"/>
    <a:srgbClr val="3333FF"/>
    <a:srgbClr val="6600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3772" autoAdjust="0"/>
  </p:normalViewPr>
  <p:slideViewPr>
    <p:cSldViewPr>
      <p:cViewPr varScale="1">
        <p:scale>
          <a:sx n="113" d="100"/>
          <a:sy n="113" d="100"/>
        </p:scale>
        <p:origin x="74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C5B78C-8A85-428D-B37A-22CB9977D5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058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C5B78C-8A85-428D-B37A-22CB9977D56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70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08E3DAD-1AAB-4142-9FA8-29671853E24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C5B78C-8A85-428D-B37A-22CB9977D56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81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077D-BAA9-4C27-934D-55FA3AC796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251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87B46-785D-4F7B-BD8F-579C84FE7F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69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BE60-29F8-46BC-A10A-79232259DB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160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40068-A889-408E-86E3-3397030E6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520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24B0B459-F808-42B5-A2FD-02833CD89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8352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7BB4D286-5DA2-4855-893F-164C9CB4A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39728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B936375B-07A6-4671-89F8-98B4340AB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14101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D5F03229-35BA-4561-B85B-CEE943B8A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25383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928076DE-730C-4975-8B46-C873802A4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67901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665C30F5-87B8-421D-A808-4F8B1A3318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31929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1EFA4C2E-03FB-4327-9CCC-297273EA5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64329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91253-5F1E-40E0-967F-B25B2E8097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724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2B6482B6-3E21-43A3-887D-A457DD459D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1778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A3C8B78D-A6CD-46CA-A7D3-0D8159459E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41655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B707A9CC-47B4-442C-9ED5-10D9C36E6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55190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36C4D78A-591F-4239-8C8A-ABD9CE1546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13127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</p:spPr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</p:spPr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</p:spPr>
        <p:txBody>
          <a:bodyPr/>
          <a:lstStyle>
            <a:lvl1pPr eaLnBrk="1" hangingPunct="1">
              <a:defRPr>
                <a:latin typeface=".VnTime" pitchFamily="34" charset="0"/>
              </a:defRPr>
            </a:lvl1pPr>
          </a:lstStyle>
          <a:p>
            <a:pPr>
              <a:defRPr/>
            </a:pPr>
            <a:fld id="{5EE0DDF8-C2A8-476B-B136-7046A58E3A6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467737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9B68B-F3B4-42DD-8A27-CC0F296100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8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D0794-6A94-47DB-965A-DCE30F690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76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23B3E-6B1F-4010-A6BE-C68A96663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09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173C3-86A1-48F9-94BA-20DFAFE9B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46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781AD-D376-499D-ABA9-D3B127252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2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06974-1DC9-4BE7-BF3C-B82578B96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82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CEBAD-B66C-4AD7-AB6B-E7DB60CC3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48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9C612-7E8A-478F-A21B-32236EA9C0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5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519FFEC-1A8F-452A-A1B0-2A807A020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  <p:sldLayoutId id="21474848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prstClr val="black">
                    <a:tint val="7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prstClr val="black">
                    <a:tint val="7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C6753B77-2BD8-49BD-94B1-FE0AE2D33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  <p:sldLayoutId id="2147484862" r:id="rId12"/>
    <p:sldLayoutId id="2147484850" r:id="rId13"/>
  </p:sldLayoutIdLst>
  <p:transition>
    <p:sndAc>
      <p:stSnd>
        <p:snd r:embed="rId15" name="coc cach tung cheng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emf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.wav"/><Relationship Id="rId7" Type="http://schemas.openxmlformats.org/officeDocument/2006/relationships/image" Target="../media/image16.png"/><Relationship Id="rId2" Type="http://schemas.microsoft.com/office/2007/relationships/media" Target="../media/media1.wav"/><Relationship Id="rId1" Type="http://schemas.openxmlformats.org/officeDocument/2006/relationships/tags" Target="../tags/tag7.xml"/><Relationship Id="rId6" Type="http://schemas.openxmlformats.org/officeDocument/2006/relationships/image" Target="../media/image1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-3296" y="0"/>
            <a:ext cx="9147295" cy="51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8883"/>
            <a:ext cx="1676399" cy="1804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3701" y="1428750"/>
            <a:ext cx="44059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TOÁN LỚP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332732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BÀI: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TOÁN GIẢI BẰNG HAI PHÉP TÍNH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7869337" y="3277036"/>
            <a:ext cx="1404730" cy="18855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3743003"/>
            <a:ext cx="2734065" cy="1386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6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6"/>
    </mc:Choice>
    <mc:Fallback xmlns="">
      <p:transition spd="slow" advTm="3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6988" y="75247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i="1" u="sng">
                <a:solidFill>
                  <a:srgbClr val="800080"/>
                </a:solidFill>
                <a:latin typeface="Times New Roman" pitchFamily="18" charset="0"/>
              </a:rPr>
              <a:t>Bài toán 3</a:t>
            </a:r>
            <a:r>
              <a:rPr lang="en-US" altLang="en-US" sz="2400" b="1" i="1">
                <a:solidFill>
                  <a:srgbClr val="800080"/>
                </a:solidFill>
                <a:latin typeface="Times New Roman" pitchFamily="18" charset="0"/>
              </a:rPr>
              <a:t>:</a:t>
            </a:r>
            <a:r>
              <a:rPr lang="en-US" altLang="en-US" sz="2400" b="1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Nêu bài toán theo tóm tắt sau rồi giải bài toán đó:</a:t>
            </a:r>
            <a:endParaRPr lang="en-US" altLang="en-US" sz="2400" b="1">
              <a:solidFill>
                <a:srgbClr val="CC00FF"/>
              </a:solidFill>
              <a:latin typeface="Times New Roman" pitchFamily="18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095500" y="1622425"/>
            <a:ext cx="4343400" cy="1209675"/>
            <a:chOff x="1488" y="1101"/>
            <a:chExt cx="2736" cy="1015"/>
          </a:xfrm>
        </p:grpSpPr>
        <p:sp>
          <p:nvSpPr>
            <p:cNvPr id="52251" name="Text Box 6"/>
            <p:cNvSpPr txBox="1">
              <a:spLocks noChangeArrowheads="1"/>
            </p:cNvSpPr>
            <p:nvPr/>
          </p:nvSpPr>
          <p:spPr bwMode="auto">
            <a:xfrm>
              <a:off x="1488" y="1248"/>
              <a:ext cx="86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itchFamily="18" charset="0"/>
                </a:rPr>
                <a:t>Bao gạo:</a:t>
              </a:r>
            </a:p>
          </p:txBody>
        </p:sp>
        <p:sp>
          <p:nvSpPr>
            <p:cNvPr id="52252" name="Text Box 7"/>
            <p:cNvSpPr txBox="1">
              <a:spLocks noChangeArrowheads="1"/>
            </p:cNvSpPr>
            <p:nvPr/>
          </p:nvSpPr>
          <p:spPr bwMode="auto">
            <a:xfrm>
              <a:off x="1488" y="1728"/>
              <a:ext cx="86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itchFamily="18" charset="0"/>
                </a:rPr>
                <a:t>Bao ngô: </a:t>
              </a:r>
            </a:p>
          </p:txBody>
        </p:sp>
        <p:sp>
          <p:nvSpPr>
            <p:cNvPr id="52253" name="Line 8"/>
            <p:cNvSpPr>
              <a:spLocks noChangeShapeType="1"/>
            </p:cNvSpPr>
            <p:nvPr/>
          </p:nvSpPr>
          <p:spPr bwMode="auto">
            <a:xfrm>
              <a:off x="2352" y="1440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Line 9"/>
            <p:cNvSpPr>
              <a:spLocks noChangeShapeType="1"/>
            </p:cNvSpPr>
            <p:nvPr/>
          </p:nvSpPr>
          <p:spPr bwMode="auto">
            <a:xfrm>
              <a:off x="2352" y="139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Line 10"/>
            <p:cNvSpPr>
              <a:spLocks noChangeShapeType="1"/>
            </p:cNvSpPr>
            <p:nvPr/>
          </p:nvSpPr>
          <p:spPr bwMode="auto">
            <a:xfrm>
              <a:off x="3408" y="139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Line 11"/>
            <p:cNvSpPr>
              <a:spLocks noChangeShapeType="1"/>
            </p:cNvSpPr>
            <p:nvPr/>
          </p:nvSpPr>
          <p:spPr bwMode="auto">
            <a:xfrm>
              <a:off x="2352" y="187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Line 12"/>
            <p:cNvSpPr>
              <a:spLocks noChangeShapeType="1"/>
            </p:cNvSpPr>
            <p:nvPr/>
          </p:nvSpPr>
          <p:spPr bwMode="auto">
            <a:xfrm>
              <a:off x="2352" y="1920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Line 13"/>
            <p:cNvSpPr>
              <a:spLocks noChangeShapeType="1"/>
            </p:cNvSpPr>
            <p:nvPr/>
          </p:nvSpPr>
          <p:spPr bwMode="auto">
            <a:xfrm>
              <a:off x="3408" y="187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9" name="Line 14"/>
            <p:cNvSpPr>
              <a:spLocks noChangeShapeType="1"/>
            </p:cNvSpPr>
            <p:nvPr/>
          </p:nvSpPr>
          <p:spPr bwMode="auto">
            <a:xfrm>
              <a:off x="3408" y="1920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0" name="Line 15"/>
            <p:cNvSpPr>
              <a:spLocks noChangeShapeType="1"/>
            </p:cNvSpPr>
            <p:nvPr/>
          </p:nvSpPr>
          <p:spPr bwMode="auto">
            <a:xfrm>
              <a:off x="3648" y="187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1" name="Line 16"/>
            <p:cNvSpPr>
              <a:spLocks noChangeShapeType="1"/>
            </p:cNvSpPr>
            <p:nvPr/>
          </p:nvSpPr>
          <p:spPr bwMode="auto">
            <a:xfrm>
              <a:off x="2352" y="144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2" name="Line 17"/>
            <p:cNvSpPr>
              <a:spLocks noChangeShapeType="1"/>
            </p:cNvSpPr>
            <p:nvPr/>
          </p:nvSpPr>
          <p:spPr bwMode="auto">
            <a:xfrm>
              <a:off x="3408" y="144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3" name="Arc 18"/>
            <p:cNvSpPr>
              <a:spLocks/>
            </p:cNvSpPr>
            <p:nvPr/>
          </p:nvSpPr>
          <p:spPr bwMode="auto">
            <a:xfrm rot="3226294" flipH="1">
              <a:off x="3460" y="1838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4" name="Text Box 19"/>
            <p:cNvSpPr txBox="1">
              <a:spLocks noChangeArrowheads="1"/>
            </p:cNvSpPr>
            <p:nvPr/>
          </p:nvSpPr>
          <p:spPr bwMode="auto">
            <a:xfrm>
              <a:off x="3355" y="1513"/>
              <a:ext cx="48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itchFamily="18" charset="0"/>
                </a:rPr>
                <a:t>5kg</a:t>
              </a:r>
            </a:p>
          </p:txBody>
        </p:sp>
        <p:sp>
          <p:nvSpPr>
            <p:cNvPr id="52265" name="Text Box 20"/>
            <p:cNvSpPr txBox="1">
              <a:spLocks noChangeArrowheads="1"/>
            </p:cNvSpPr>
            <p:nvPr/>
          </p:nvSpPr>
          <p:spPr bwMode="auto">
            <a:xfrm>
              <a:off x="2640" y="1101"/>
              <a:ext cx="72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itchFamily="18" charset="0"/>
                </a:rPr>
                <a:t>27kg</a:t>
              </a:r>
            </a:p>
          </p:txBody>
        </p:sp>
        <p:sp>
          <p:nvSpPr>
            <p:cNvPr id="52266" name="AutoShape 21"/>
            <p:cNvSpPr>
              <a:spLocks/>
            </p:cNvSpPr>
            <p:nvPr/>
          </p:nvSpPr>
          <p:spPr bwMode="auto">
            <a:xfrm>
              <a:off x="3696" y="1392"/>
              <a:ext cx="48" cy="576"/>
            </a:xfrm>
            <a:prstGeom prst="rightBrace">
              <a:avLst>
                <a:gd name="adj1" fmla="val 100000"/>
                <a:gd name="adj2" fmla="val 50000"/>
              </a:avLst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Arial" charset="0"/>
              </a:endParaRPr>
            </a:p>
          </p:txBody>
        </p:sp>
        <p:sp>
          <p:nvSpPr>
            <p:cNvPr id="52267" name="Text Box 22"/>
            <p:cNvSpPr txBox="1">
              <a:spLocks noChangeArrowheads="1"/>
            </p:cNvSpPr>
            <p:nvPr/>
          </p:nvSpPr>
          <p:spPr bwMode="auto">
            <a:xfrm>
              <a:off x="3744" y="1536"/>
              <a:ext cx="48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itchFamily="18" charset="0"/>
                </a:rPr>
                <a:t>? kg</a:t>
              </a:r>
            </a:p>
          </p:txBody>
        </p:sp>
      </p:grpSp>
      <p:sp>
        <p:nvSpPr>
          <p:cNvPr id="52228" name="Text Box 27"/>
          <p:cNvSpPr txBox="1">
            <a:spLocks noChangeArrowheads="1"/>
          </p:cNvSpPr>
          <p:nvPr/>
        </p:nvSpPr>
        <p:spPr bwMode="auto">
          <a:xfrm>
            <a:off x="1295400" y="554355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29" name="Rectangle 31"/>
          <p:cNvSpPr>
            <a:spLocks noChangeArrowheads="1"/>
          </p:cNvSpPr>
          <p:nvPr/>
        </p:nvSpPr>
        <p:spPr bwMode="auto">
          <a:xfrm>
            <a:off x="1371600" y="5486400"/>
            <a:ext cx="91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52230" name="Text Box 32"/>
          <p:cNvSpPr txBox="1">
            <a:spLocks noChangeArrowheads="1"/>
          </p:cNvSpPr>
          <p:nvPr/>
        </p:nvSpPr>
        <p:spPr bwMode="auto">
          <a:xfrm>
            <a:off x="1828800" y="53721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1" name="Text Box 35"/>
          <p:cNvSpPr txBox="1">
            <a:spLocks noChangeArrowheads="1"/>
          </p:cNvSpPr>
          <p:nvPr/>
        </p:nvSpPr>
        <p:spPr bwMode="auto">
          <a:xfrm>
            <a:off x="1524000" y="53721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2" name="Text Box 44"/>
          <p:cNvSpPr txBox="1">
            <a:spLocks noChangeArrowheads="1"/>
          </p:cNvSpPr>
          <p:nvPr/>
        </p:nvSpPr>
        <p:spPr bwMode="auto">
          <a:xfrm>
            <a:off x="2057400" y="56578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3" name="Text Box 47"/>
          <p:cNvSpPr txBox="1">
            <a:spLocks noChangeArrowheads="1"/>
          </p:cNvSpPr>
          <p:nvPr/>
        </p:nvSpPr>
        <p:spPr bwMode="auto">
          <a:xfrm>
            <a:off x="2514600" y="554355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4" name="Text Box 55"/>
          <p:cNvSpPr txBox="1">
            <a:spLocks noChangeArrowheads="1"/>
          </p:cNvSpPr>
          <p:nvPr/>
        </p:nvSpPr>
        <p:spPr bwMode="auto">
          <a:xfrm>
            <a:off x="1219200" y="4572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5" name="Text Box 62"/>
          <p:cNvSpPr txBox="1">
            <a:spLocks noChangeArrowheads="1"/>
          </p:cNvSpPr>
          <p:nvPr/>
        </p:nvSpPr>
        <p:spPr bwMode="auto">
          <a:xfrm>
            <a:off x="1676400" y="57721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6" name="Text Box 65"/>
          <p:cNvSpPr txBox="1">
            <a:spLocks noChangeArrowheads="1"/>
          </p:cNvSpPr>
          <p:nvPr/>
        </p:nvSpPr>
        <p:spPr bwMode="auto">
          <a:xfrm>
            <a:off x="1752600" y="554355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7" name="Text Box 69"/>
          <p:cNvSpPr txBox="1">
            <a:spLocks noChangeArrowheads="1"/>
          </p:cNvSpPr>
          <p:nvPr/>
        </p:nvSpPr>
        <p:spPr bwMode="auto">
          <a:xfrm>
            <a:off x="1981200" y="54864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8" name="Text Box 73"/>
          <p:cNvSpPr txBox="1">
            <a:spLocks noChangeArrowheads="1"/>
          </p:cNvSpPr>
          <p:nvPr/>
        </p:nvSpPr>
        <p:spPr bwMode="auto">
          <a:xfrm>
            <a:off x="1524000" y="5715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39" name="Text Box 78"/>
          <p:cNvSpPr txBox="1">
            <a:spLocks noChangeArrowheads="1"/>
          </p:cNvSpPr>
          <p:nvPr/>
        </p:nvSpPr>
        <p:spPr bwMode="auto">
          <a:xfrm>
            <a:off x="1066800" y="531495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2240" name="Text Box 82"/>
          <p:cNvSpPr txBox="1">
            <a:spLocks noChangeArrowheads="1"/>
          </p:cNvSpPr>
          <p:nvPr/>
        </p:nvSpPr>
        <p:spPr bwMode="auto">
          <a:xfrm>
            <a:off x="-26988" y="-85725"/>
            <a:ext cx="914400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4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400" b="1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1" name="Text Box 83"/>
          <p:cNvSpPr txBox="1">
            <a:spLocks noChangeArrowheads="1"/>
          </p:cNvSpPr>
          <p:nvPr/>
        </p:nvSpPr>
        <p:spPr bwMode="auto">
          <a:xfrm>
            <a:off x="0" y="31432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toán giải bằng hai phép tính</a:t>
            </a:r>
          </a:p>
        </p:txBody>
      </p:sp>
      <p:sp>
        <p:nvSpPr>
          <p:cNvPr id="17493" name="Text Box 85"/>
          <p:cNvSpPr txBox="1">
            <a:spLocks noChangeArrowheads="1"/>
          </p:cNvSpPr>
          <p:nvPr/>
        </p:nvSpPr>
        <p:spPr bwMode="auto">
          <a:xfrm>
            <a:off x="160338" y="3065463"/>
            <a:ext cx="8769350" cy="892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C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ao gạo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nặng 27 kg, bao ngô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nặng hơn bao gạo 5 kg. Hỏi cả hai bao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 nặng bao nhiêu ki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ô-</a:t>
            </a: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gam?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243" name="Group 49"/>
          <p:cNvGrpSpPr>
            <a:grpSpLocks/>
          </p:cNvGrpSpPr>
          <p:nvPr/>
        </p:nvGrpSpPr>
        <p:grpSpPr bwMode="auto">
          <a:xfrm>
            <a:off x="0" y="4689475"/>
            <a:ext cx="9144000" cy="457200"/>
            <a:chOff x="0" y="4689157"/>
            <a:chExt cx="9144000" cy="457842"/>
          </a:xfrm>
        </p:grpSpPr>
        <p:grpSp>
          <p:nvGrpSpPr>
            <p:cNvPr id="52246" name="Group 50"/>
            <p:cNvGrpSpPr>
              <a:grpSpLocks/>
            </p:cNvGrpSpPr>
            <p:nvPr/>
          </p:nvGrpSpPr>
          <p:grpSpPr bwMode="auto">
            <a:xfrm>
              <a:off x="0" y="4774803"/>
              <a:ext cx="9144000" cy="372196"/>
              <a:chOff x="0" y="4774803"/>
              <a:chExt cx="9144000" cy="37219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0" y="4775002"/>
                <a:ext cx="9144000" cy="365638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0" y="4854489"/>
                <a:ext cx="9144000" cy="29251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52247" name="Picture 48" descr="gardg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9" y="4689157"/>
              <a:ext cx="3028951" cy="45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8" name="Picture 60" descr="geo2_trille.gif (1895 bytes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83402"/>
              <a:ext cx="838200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44" name="Picture 4" descr="A picture containing indoor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160338"/>
            <a:ext cx="28733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11148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352800" y="890588"/>
            <a:ext cx="2819400" cy="76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vi-VN" sz="495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vi-VN" sz="495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95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altLang="vi-VN" sz="495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219200" y="1000125"/>
            <a:ext cx="6629400" cy="31432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 eaLnBrk="1" hangingPunct="1"/>
            <a:r>
              <a:rPr lang="en-US" altLang="vi-VN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vi-VN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 eaLnBrk="1" hangingPunct="1"/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eaLnBrk="1" hangingPunct="1"/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0"/>
    </mc:Choice>
    <mc:Fallback xmlns="">
      <p:transition spd="slow" advTm="2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64" name="Picture 32" descr="E:\PHUONG HA\theme power point\theme PP\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" y="0"/>
            <a:ext cx="91398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3932238" y="93663"/>
            <a:ext cx="1381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.VnBook-Antiqua" pitchFamily="34" charset="0"/>
            </a:endParaRPr>
          </a:p>
        </p:txBody>
      </p:sp>
      <p:sp>
        <p:nvSpPr>
          <p:cNvPr id="44042" name="TextBox 24"/>
          <p:cNvSpPr txBox="1">
            <a:spLocks noChangeArrowheads="1"/>
          </p:cNvSpPr>
          <p:nvPr/>
        </p:nvSpPr>
        <p:spPr bwMode="auto">
          <a:xfrm>
            <a:off x="3581400" y="461962"/>
            <a:ext cx="25209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MỤC TIÊU:</a:t>
            </a: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609600" y="1123987"/>
            <a:ext cx="77739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Bước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biết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toán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4044" name="Text Box 70"/>
          <p:cNvSpPr txBox="1">
            <a:spLocks noChangeArrowheads="1"/>
          </p:cNvSpPr>
          <p:nvPr/>
        </p:nvSpPr>
        <p:spPr bwMode="auto">
          <a:xfrm>
            <a:off x="5729288" y="2103438"/>
            <a:ext cx="22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VNtimes New Roman" pitchFamily="34" charset="0"/>
                <a:sym typeface="Symbol" pitchFamily="18" charset="2"/>
              </a:rPr>
              <a:t> </a:t>
            </a:r>
            <a:r>
              <a:rPr lang="en-US" altLang="en-US" sz="2100" b="1">
                <a:latin typeface="VNtimes New Roman" pitchFamily="34" charset="0"/>
                <a:sym typeface="Symbol" pitchFamily="18" charset="2"/>
              </a:rPr>
              <a:t> </a:t>
            </a:r>
            <a:r>
              <a:rPr lang="en-US" altLang="en-US" b="1">
                <a:latin typeface="VNtimes New Roman" pitchFamily="34" charset="0"/>
                <a:sym typeface="Symbol" pitchFamily="18" charset="2"/>
              </a:rPr>
              <a:t>   </a:t>
            </a:r>
          </a:p>
          <a:p>
            <a:pPr eaLnBrk="1" hangingPunct="1"/>
            <a:endParaRPr lang="en-US" altLang="en-US" b="1">
              <a:latin typeface="Times New Roman" pitchFamily="18" charset="0"/>
            </a:endParaRPr>
          </a:p>
        </p:txBody>
      </p:sp>
    </p:spTree>
  </p:cSld>
  <p:clrMapOvr>
    <a:masterClrMapping/>
  </p:clrMapOvr>
  <p:transition advTm="1518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2778125" y="201279"/>
            <a:ext cx="3446463" cy="8318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gradFill rotWithShape="1">
                  <a:gsLst>
                    <a:gs pos="0">
                      <a:srgbClr val="762F00"/>
                    </a:gs>
                    <a:gs pos="5000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hoạt động:</a:t>
            </a:r>
            <a:endParaRPr lang="en-US" sz="2700" b="1" kern="10" dirty="0">
              <a:gradFill rotWithShape="1">
                <a:gsLst>
                  <a:gs pos="0">
                    <a:srgbClr val="762F00"/>
                  </a:gs>
                  <a:gs pos="5000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917944" y="1123950"/>
            <a:ext cx="73152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HĐ 1: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thiệu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tính</a:t>
            </a:r>
            <a:endParaRPr lang="en-US" sz="27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917944" y="2599267"/>
            <a:ext cx="3727450" cy="8974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HĐ 2: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thực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hành</a:t>
            </a:r>
            <a:endParaRPr lang="en-US" sz="27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713" y="3759605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29670"/>
            <a:ext cx="1858926" cy="1306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0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-3296" y="0"/>
            <a:ext cx="9147295" cy="51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72676"/>
            <a:ext cx="217696" cy="29159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85" y="2283484"/>
            <a:ext cx="649496" cy="869982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15"/>
            <a:ext cx="1833385" cy="2455771"/>
          </a:xfrm>
          <a:prstGeom prst="rect">
            <a:avLst/>
          </a:prstGeom>
        </p:spPr>
      </p:pic>
      <p:grpSp>
        <p:nvGrpSpPr>
          <p:cNvPr id="7" name="组合 3"/>
          <p:cNvGrpSpPr/>
          <p:nvPr/>
        </p:nvGrpSpPr>
        <p:grpSpPr>
          <a:xfrm>
            <a:off x="2971800" y="57150"/>
            <a:ext cx="6096000" cy="2938231"/>
            <a:chOff x="1757905" y="1576619"/>
            <a:chExt cx="8676191" cy="3704762"/>
          </a:xfrm>
        </p:grpSpPr>
        <p:pic>
          <p:nvPicPr>
            <p:cNvPr id="8" name="图片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4517">
              <a:off x="1757905" y="1576619"/>
              <a:ext cx="8676191" cy="3704762"/>
            </a:xfrm>
            <a:prstGeom prst="rect">
              <a:avLst/>
            </a:prstGeom>
          </p:spPr>
        </p:pic>
        <p:sp>
          <p:nvSpPr>
            <p:cNvPr id="9" name="文本框 2"/>
            <p:cNvSpPr txBox="1"/>
            <p:nvPr/>
          </p:nvSpPr>
          <p:spPr>
            <a:xfrm>
              <a:off x="2732532" y="3690361"/>
              <a:ext cx="5857874" cy="97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spc="-150" dirty="0">
                  <a:solidFill>
                    <a:schemeClr val="bg1"/>
                  </a:solidFill>
                  <a:latin typeface="Times New Roman" pitchFamily="18" charset="0"/>
                  <a:ea typeface="方正卡通简体" panose="03000509000000000000" pitchFamily="65" charset="-122"/>
                  <a:cs typeface="Times New Roman" pitchFamily="18" charset="0"/>
                </a:rPr>
                <a:t>HOẠT ĐỘNG 1</a:t>
              </a:r>
              <a:endParaRPr lang="zh-CN" altLang="en-US" sz="4400" spc="-150" dirty="0">
                <a:solidFill>
                  <a:schemeClr val="bg1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endParaRPr>
            </a:p>
          </p:txBody>
        </p:sp>
      </p:grpSp>
      <p:pic>
        <p:nvPicPr>
          <p:cNvPr id="12" name="图片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3" t="26667" r="10625" b="62592"/>
          <a:stretch>
            <a:fillRect/>
          </a:stretch>
        </p:blipFill>
        <p:spPr>
          <a:xfrm>
            <a:off x="0" y="3166234"/>
            <a:ext cx="9146368" cy="15391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3220" y="3458738"/>
            <a:ext cx="8077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GIỚI THIỆU BÀI TOÁN 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GIẢI BẰNG HAI PHÉP TÍNH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6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2"/>
    </mc:Choice>
    <mc:Fallback xmlns="">
      <p:transition spd="slow" advTm="12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37" name="Picture 6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749550" y="3629025"/>
            <a:ext cx="1463675" cy="514350"/>
            <a:chOff x="1630" y="2400"/>
            <a:chExt cx="914" cy="528"/>
          </a:xfrm>
        </p:grpSpPr>
        <p:pic>
          <p:nvPicPr>
            <p:cNvPr id="47169" name="Picture 15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" y="2400"/>
              <a:ext cx="431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70" name="Picture 18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" y="2448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400050" y="2743200"/>
            <a:ext cx="2339975" cy="596900"/>
            <a:chOff x="192" y="1632"/>
            <a:chExt cx="1308" cy="480"/>
          </a:xfrm>
        </p:grpSpPr>
        <p:pic>
          <p:nvPicPr>
            <p:cNvPr id="47166" name="Picture 9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1632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67" name="Picture 12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32"/>
              <a:ext cx="38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68" name="Picture 22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32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22288" y="3619500"/>
            <a:ext cx="2217737" cy="485775"/>
            <a:chOff x="192" y="2448"/>
            <a:chExt cx="1397" cy="528"/>
          </a:xfrm>
        </p:grpSpPr>
        <p:pic>
          <p:nvPicPr>
            <p:cNvPr id="47159" name="Picture 19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60" name="Picture 20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2448"/>
              <a:ext cx="452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61" name="Picture 21" descr="music_clipart_trumpe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62" name="Line 23"/>
            <p:cNvSpPr>
              <a:spLocks noChangeShapeType="1"/>
            </p:cNvSpPr>
            <p:nvPr/>
          </p:nvSpPr>
          <p:spPr bwMode="auto">
            <a:xfrm>
              <a:off x="192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63" name="Line 24"/>
            <p:cNvSpPr>
              <a:spLocks noChangeShapeType="1"/>
            </p:cNvSpPr>
            <p:nvPr/>
          </p:nvSpPr>
          <p:spPr bwMode="auto">
            <a:xfrm>
              <a:off x="192" y="2976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64" name="Line 25"/>
            <p:cNvSpPr>
              <a:spLocks noChangeShapeType="1"/>
            </p:cNvSpPr>
            <p:nvPr/>
          </p:nvSpPr>
          <p:spPr bwMode="auto">
            <a:xfrm>
              <a:off x="192" y="2448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65" name="Line 26"/>
            <p:cNvSpPr>
              <a:spLocks noChangeShapeType="1"/>
            </p:cNvSpPr>
            <p:nvPr/>
          </p:nvSpPr>
          <p:spPr bwMode="auto">
            <a:xfrm>
              <a:off x="1589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9" name="Text Box 35"/>
          <p:cNvSpPr txBox="1">
            <a:spLocks noChangeArrowheads="1"/>
          </p:cNvSpPr>
          <p:nvPr/>
        </p:nvSpPr>
        <p:spPr bwMode="auto">
          <a:xfrm>
            <a:off x="2209800" y="542925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0" name="Text Box 38"/>
          <p:cNvSpPr txBox="1">
            <a:spLocks noChangeArrowheads="1"/>
          </p:cNvSpPr>
          <p:nvPr/>
        </p:nvSpPr>
        <p:spPr bwMode="auto">
          <a:xfrm>
            <a:off x="2819400" y="565785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1" name="Text Box 41"/>
          <p:cNvSpPr txBox="1">
            <a:spLocks noChangeArrowheads="1"/>
          </p:cNvSpPr>
          <p:nvPr/>
        </p:nvSpPr>
        <p:spPr bwMode="auto">
          <a:xfrm>
            <a:off x="3352800" y="56007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2" name="Text Box 44"/>
          <p:cNvSpPr txBox="1">
            <a:spLocks noChangeArrowheads="1"/>
          </p:cNvSpPr>
          <p:nvPr/>
        </p:nvSpPr>
        <p:spPr bwMode="auto">
          <a:xfrm>
            <a:off x="2286000" y="55435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3" name="Text Box 49"/>
          <p:cNvSpPr txBox="1">
            <a:spLocks noChangeArrowheads="1"/>
          </p:cNvSpPr>
          <p:nvPr/>
        </p:nvSpPr>
        <p:spPr bwMode="auto">
          <a:xfrm>
            <a:off x="2438400" y="54864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4" name="Text Box 52"/>
          <p:cNvSpPr txBox="1">
            <a:spLocks noChangeArrowheads="1"/>
          </p:cNvSpPr>
          <p:nvPr/>
        </p:nvSpPr>
        <p:spPr bwMode="auto">
          <a:xfrm>
            <a:off x="3200400" y="56007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5" name="Text Box 55"/>
          <p:cNvSpPr txBox="1">
            <a:spLocks noChangeArrowheads="1"/>
          </p:cNvSpPr>
          <p:nvPr/>
        </p:nvSpPr>
        <p:spPr bwMode="auto">
          <a:xfrm>
            <a:off x="2057400" y="56578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6" name="Text Box 58"/>
          <p:cNvSpPr txBox="1">
            <a:spLocks noChangeArrowheads="1"/>
          </p:cNvSpPr>
          <p:nvPr/>
        </p:nvSpPr>
        <p:spPr bwMode="auto">
          <a:xfrm>
            <a:off x="1981200" y="56007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17" name="Text Box 64"/>
          <p:cNvSpPr txBox="1">
            <a:spLocks noChangeArrowheads="1"/>
          </p:cNvSpPr>
          <p:nvPr/>
        </p:nvSpPr>
        <p:spPr bwMode="auto">
          <a:xfrm>
            <a:off x="2743200" y="5486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pic>
        <p:nvPicPr>
          <p:cNvPr id="47118" name="Picture 6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4705350"/>
            <a:ext cx="690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9" name="Text Box 66"/>
          <p:cNvSpPr txBox="1">
            <a:spLocks noChangeArrowheads="1"/>
          </p:cNvSpPr>
          <p:nvPr/>
        </p:nvSpPr>
        <p:spPr bwMode="auto">
          <a:xfrm>
            <a:off x="1219200" y="565785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7120" name="Text Box 69"/>
          <p:cNvSpPr txBox="1">
            <a:spLocks noChangeArrowheads="1"/>
          </p:cNvSpPr>
          <p:nvPr/>
        </p:nvSpPr>
        <p:spPr bwMode="auto">
          <a:xfrm>
            <a:off x="4919663" y="16573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12358" name="Text Box 70"/>
          <p:cNvSpPr txBox="1">
            <a:spLocks noChangeArrowheads="1"/>
          </p:cNvSpPr>
          <p:nvPr/>
        </p:nvSpPr>
        <p:spPr bwMode="auto">
          <a:xfrm>
            <a:off x="4454525" y="2636838"/>
            <a:ext cx="46894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Hàng trên: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Hàng dưới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:  </a:t>
            </a:r>
          </a:p>
        </p:txBody>
      </p: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6172200" y="2800350"/>
            <a:ext cx="1084263" cy="114300"/>
            <a:chOff x="1148" y="2688"/>
            <a:chExt cx="683" cy="96"/>
          </a:xfrm>
        </p:grpSpPr>
        <p:grpSp>
          <p:nvGrpSpPr>
            <p:cNvPr id="47151" name="Group 72"/>
            <p:cNvGrpSpPr>
              <a:grpSpLocks/>
            </p:cNvGrpSpPr>
            <p:nvPr/>
          </p:nvGrpSpPr>
          <p:grpSpPr bwMode="auto">
            <a:xfrm>
              <a:off x="1148" y="2688"/>
              <a:ext cx="228" cy="96"/>
              <a:chOff x="1008" y="2352"/>
              <a:chExt cx="240" cy="96"/>
            </a:xfrm>
          </p:grpSpPr>
          <p:sp>
            <p:nvSpPr>
              <p:cNvPr id="47156" name="Line 73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7" name="Line 74"/>
              <p:cNvSpPr>
                <a:spLocks noChangeShapeType="1"/>
              </p:cNvSpPr>
              <p:nvPr/>
            </p:nvSpPr>
            <p:spPr bwMode="auto">
              <a:xfrm>
                <a:off x="1008" y="235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8" name="Line 75"/>
              <p:cNvSpPr>
                <a:spLocks noChangeShapeType="1"/>
              </p:cNvSpPr>
              <p:nvPr/>
            </p:nvSpPr>
            <p:spPr bwMode="auto">
              <a:xfrm>
                <a:off x="1248" y="235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52" name="Line 76"/>
            <p:cNvSpPr>
              <a:spLocks noChangeShapeType="1"/>
            </p:cNvSpPr>
            <p:nvPr/>
          </p:nvSpPr>
          <p:spPr bwMode="auto">
            <a:xfrm>
              <a:off x="1376" y="2736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3" name="Line 77"/>
            <p:cNvSpPr>
              <a:spLocks noChangeShapeType="1"/>
            </p:cNvSpPr>
            <p:nvPr/>
          </p:nvSpPr>
          <p:spPr bwMode="auto">
            <a:xfrm>
              <a:off x="1603" y="26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4" name="Line 78"/>
            <p:cNvSpPr>
              <a:spLocks noChangeShapeType="1"/>
            </p:cNvSpPr>
            <p:nvPr/>
          </p:nvSpPr>
          <p:spPr bwMode="auto">
            <a:xfrm>
              <a:off x="1603" y="2736"/>
              <a:ext cx="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5" name="Line 79"/>
            <p:cNvSpPr>
              <a:spLocks noChangeShapeType="1"/>
            </p:cNvSpPr>
            <p:nvPr/>
          </p:nvSpPr>
          <p:spPr bwMode="auto">
            <a:xfrm>
              <a:off x="1831" y="26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81"/>
          <p:cNvGrpSpPr>
            <a:grpSpLocks/>
          </p:cNvGrpSpPr>
          <p:nvPr/>
        </p:nvGrpSpPr>
        <p:grpSpPr bwMode="auto">
          <a:xfrm>
            <a:off x="6172200" y="3600450"/>
            <a:ext cx="1806575" cy="114300"/>
            <a:chOff x="1148" y="3024"/>
            <a:chExt cx="1138" cy="96"/>
          </a:xfrm>
        </p:grpSpPr>
        <p:grpSp>
          <p:nvGrpSpPr>
            <p:cNvPr id="47138" name="Group 82"/>
            <p:cNvGrpSpPr>
              <a:grpSpLocks/>
            </p:cNvGrpSpPr>
            <p:nvPr/>
          </p:nvGrpSpPr>
          <p:grpSpPr bwMode="auto">
            <a:xfrm>
              <a:off x="1831" y="3024"/>
              <a:ext cx="227" cy="96"/>
              <a:chOff x="1008" y="2352"/>
              <a:chExt cx="240" cy="96"/>
            </a:xfrm>
          </p:grpSpPr>
          <p:sp>
            <p:nvSpPr>
              <p:cNvPr id="47148" name="Line 83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9" name="Line 84"/>
              <p:cNvSpPr>
                <a:spLocks noChangeShapeType="1"/>
              </p:cNvSpPr>
              <p:nvPr/>
            </p:nvSpPr>
            <p:spPr bwMode="auto">
              <a:xfrm>
                <a:off x="1008" y="235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0" name="Line 85"/>
              <p:cNvSpPr>
                <a:spLocks noChangeShapeType="1"/>
              </p:cNvSpPr>
              <p:nvPr/>
            </p:nvSpPr>
            <p:spPr bwMode="auto">
              <a:xfrm>
                <a:off x="1248" y="235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39" name="Line 86"/>
            <p:cNvSpPr>
              <a:spLocks noChangeShapeType="1"/>
            </p:cNvSpPr>
            <p:nvPr/>
          </p:nvSpPr>
          <p:spPr bwMode="auto">
            <a:xfrm>
              <a:off x="2058" y="3072"/>
              <a:ext cx="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0" name="Line 87"/>
            <p:cNvSpPr>
              <a:spLocks noChangeShapeType="1"/>
            </p:cNvSpPr>
            <p:nvPr/>
          </p:nvSpPr>
          <p:spPr bwMode="auto">
            <a:xfrm>
              <a:off x="2286" y="3024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41" name="Group 88"/>
            <p:cNvGrpSpPr>
              <a:grpSpLocks/>
            </p:cNvGrpSpPr>
            <p:nvPr/>
          </p:nvGrpSpPr>
          <p:grpSpPr bwMode="auto">
            <a:xfrm>
              <a:off x="1148" y="3024"/>
              <a:ext cx="228" cy="96"/>
              <a:chOff x="1008" y="2352"/>
              <a:chExt cx="240" cy="96"/>
            </a:xfrm>
          </p:grpSpPr>
          <p:sp>
            <p:nvSpPr>
              <p:cNvPr id="47145" name="Line 89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6" name="Line 90"/>
              <p:cNvSpPr>
                <a:spLocks noChangeShapeType="1"/>
              </p:cNvSpPr>
              <p:nvPr/>
            </p:nvSpPr>
            <p:spPr bwMode="auto">
              <a:xfrm>
                <a:off x="1008" y="235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7" name="Line 91"/>
              <p:cNvSpPr>
                <a:spLocks noChangeShapeType="1"/>
              </p:cNvSpPr>
              <p:nvPr/>
            </p:nvSpPr>
            <p:spPr bwMode="auto">
              <a:xfrm>
                <a:off x="1248" y="2352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42" name="Line 92"/>
            <p:cNvSpPr>
              <a:spLocks noChangeShapeType="1"/>
            </p:cNvSpPr>
            <p:nvPr/>
          </p:nvSpPr>
          <p:spPr bwMode="auto">
            <a:xfrm>
              <a:off x="1376" y="3072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3" name="Line 93"/>
            <p:cNvSpPr>
              <a:spLocks noChangeShapeType="1"/>
            </p:cNvSpPr>
            <p:nvPr/>
          </p:nvSpPr>
          <p:spPr bwMode="auto">
            <a:xfrm>
              <a:off x="1603" y="3024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4" name="Line 94"/>
            <p:cNvSpPr>
              <a:spLocks noChangeShapeType="1"/>
            </p:cNvSpPr>
            <p:nvPr/>
          </p:nvSpPr>
          <p:spPr bwMode="auto">
            <a:xfrm>
              <a:off x="1603" y="3072"/>
              <a:ext cx="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83" name="Line 95"/>
          <p:cNvSpPr>
            <a:spLocks noChangeShapeType="1"/>
          </p:cNvSpPr>
          <p:nvPr/>
        </p:nvSpPr>
        <p:spPr bwMode="auto">
          <a:xfrm flipH="1">
            <a:off x="6172200" y="2857500"/>
            <a:ext cx="0" cy="742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5" name="Arc 97"/>
          <p:cNvSpPr>
            <a:spLocks/>
          </p:cNvSpPr>
          <p:nvPr/>
        </p:nvSpPr>
        <p:spPr bwMode="auto">
          <a:xfrm rot="-1113995">
            <a:off x="7281863" y="3543300"/>
            <a:ext cx="739775" cy="457200"/>
          </a:xfrm>
          <a:custGeom>
            <a:avLst/>
            <a:gdLst>
              <a:gd name="T0" fmla="*/ 0 w 20904"/>
              <a:gd name="T1" fmla="*/ 2147483647 h 21600"/>
              <a:gd name="T2" fmla="*/ 2147483647 w 20904"/>
              <a:gd name="T3" fmla="*/ 2147483647 h 21600"/>
              <a:gd name="T4" fmla="*/ 2147483647 w 20904"/>
              <a:gd name="T5" fmla="*/ 2147483647 h 21600"/>
              <a:gd name="T6" fmla="*/ 0 60000 65536"/>
              <a:gd name="T7" fmla="*/ 0 60000 65536"/>
              <a:gd name="T8" fmla="*/ 0 60000 65536"/>
              <a:gd name="T9" fmla="*/ 0 w 20904"/>
              <a:gd name="T10" fmla="*/ 0 h 21600"/>
              <a:gd name="T11" fmla="*/ 20904 w 209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04" h="21600" fill="none" extrusionOk="0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10342" y="0"/>
                  <a:pt x="16840" y="3311"/>
                  <a:pt x="20903" y="8908"/>
                </a:cubicBezTo>
              </a:path>
              <a:path w="20904" h="21600" stroke="0" extrusionOk="0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10342" y="0"/>
                  <a:pt x="16840" y="3311"/>
                  <a:pt x="20903" y="8908"/>
                </a:cubicBezTo>
                <a:lnTo>
                  <a:pt x="3426" y="21600"/>
                </a:lnTo>
                <a:lnTo>
                  <a:pt x="0" y="27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86" name="Text Box 98"/>
          <p:cNvSpPr txBox="1">
            <a:spLocks noChangeArrowheads="1"/>
          </p:cNvSpPr>
          <p:nvPr/>
        </p:nvSpPr>
        <p:spPr bwMode="auto">
          <a:xfrm>
            <a:off x="7205663" y="3192463"/>
            <a:ext cx="1011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2 kèn</a:t>
            </a:r>
          </a:p>
        </p:txBody>
      </p:sp>
      <p:sp>
        <p:nvSpPr>
          <p:cNvPr id="12387" name="Arc 99"/>
          <p:cNvSpPr>
            <a:spLocks/>
          </p:cNvSpPr>
          <p:nvPr/>
        </p:nvSpPr>
        <p:spPr bwMode="auto">
          <a:xfrm rot="11936414" flipH="1">
            <a:off x="6375400" y="2579688"/>
            <a:ext cx="1647825" cy="1428750"/>
          </a:xfrm>
          <a:custGeom>
            <a:avLst/>
            <a:gdLst>
              <a:gd name="T0" fmla="*/ 0 w 17986"/>
              <a:gd name="T1" fmla="*/ 2147483647 h 21600"/>
              <a:gd name="T2" fmla="*/ 2147483647 w 17986"/>
              <a:gd name="T3" fmla="*/ 2147483647 h 21600"/>
              <a:gd name="T4" fmla="*/ 2147483647 w 17986"/>
              <a:gd name="T5" fmla="*/ 2147483647 h 21600"/>
              <a:gd name="T6" fmla="*/ 0 60000 65536"/>
              <a:gd name="T7" fmla="*/ 0 60000 65536"/>
              <a:gd name="T8" fmla="*/ 0 60000 65536"/>
              <a:gd name="T9" fmla="*/ 0 w 17986"/>
              <a:gd name="T10" fmla="*/ 0 h 21600"/>
              <a:gd name="T11" fmla="*/ 17986 w 179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86" h="21600" fill="none" extrusionOk="0">
                <a:moveTo>
                  <a:pt x="0" y="10"/>
                </a:moveTo>
                <a:cubicBezTo>
                  <a:pt x="222" y="3"/>
                  <a:pt x="445" y="-1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</a:path>
              <a:path w="17986" h="21600" stroke="0" extrusionOk="0">
                <a:moveTo>
                  <a:pt x="0" y="10"/>
                </a:moveTo>
                <a:cubicBezTo>
                  <a:pt x="222" y="3"/>
                  <a:pt x="445" y="-1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  <a:lnTo>
                  <a:pt x="668" y="21600"/>
                </a:lnTo>
                <a:lnTo>
                  <a:pt x="0" y="1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88" name="Text Box 100"/>
          <p:cNvSpPr txBox="1">
            <a:spLocks noChangeArrowheads="1"/>
          </p:cNvSpPr>
          <p:nvPr/>
        </p:nvSpPr>
        <p:spPr bwMode="auto">
          <a:xfrm>
            <a:off x="6545263" y="3805238"/>
            <a:ext cx="115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? kèn</a:t>
            </a:r>
          </a:p>
        </p:txBody>
      </p:sp>
      <p:sp>
        <p:nvSpPr>
          <p:cNvPr id="12389" name="Text Box 101"/>
          <p:cNvSpPr txBox="1">
            <a:spLocks noChangeArrowheads="1"/>
          </p:cNvSpPr>
          <p:nvPr/>
        </p:nvSpPr>
        <p:spPr bwMode="auto">
          <a:xfrm>
            <a:off x="8043863" y="3028950"/>
            <a:ext cx="1100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? kèn</a:t>
            </a:r>
          </a:p>
        </p:txBody>
      </p:sp>
      <p:sp>
        <p:nvSpPr>
          <p:cNvPr id="12390" name="AutoShape 102"/>
          <p:cNvSpPr>
            <a:spLocks/>
          </p:cNvSpPr>
          <p:nvPr/>
        </p:nvSpPr>
        <p:spPr bwMode="auto">
          <a:xfrm>
            <a:off x="8001000" y="2743200"/>
            <a:ext cx="111125" cy="914400"/>
          </a:xfrm>
          <a:prstGeom prst="rightBrace">
            <a:avLst>
              <a:gd name="adj1" fmla="val 9142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12394" name="Line 106"/>
          <p:cNvSpPr>
            <a:spLocks noChangeShapeType="1"/>
          </p:cNvSpPr>
          <p:nvPr/>
        </p:nvSpPr>
        <p:spPr bwMode="auto">
          <a:xfrm>
            <a:off x="7239000" y="2857500"/>
            <a:ext cx="0" cy="8001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" name="Text Box 107"/>
          <p:cNvSpPr txBox="1">
            <a:spLocks noChangeArrowheads="1"/>
          </p:cNvSpPr>
          <p:nvPr/>
        </p:nvSpPr>
        <p:spPr bwMode="auto">
          <a:xfrm>
            <a:off x="6248400" y="2457450"/>
            <a:ext cx="969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3 kèn</a:t>
            </a:r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6172200" y="200025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  <a:latin typeface="Times New Roman" pitchFamily="18" charset="0"/>
              </a:rPr>
              <a:t>Tóm tắt</a:t>
            </a:r>
          </a:p>
        </p:txBody>
      </p:sp>
      <p:sp>
        <p:nvSpPr>
          <p:cNvPr id="47134" name="Rectangle 114"/>
          <p:cNvSpPr>
            <a:spLocks noChangeArrowheads="1"/>
          </p:cNvSpPr>
          <p:nvPr/>
        </p:nvSpPr>
        <p:spPr bwMode="auto">
          <a:xfrm>
            <a:off x="84138" y="285750"/>
            <a:ext cx="90598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/>
            <a:r>
              <a:rPr lang="en-US" altLang="en-US" sz="2400" b="1" i="1" u="sng">
                <a:solidFill>
                  <a:srgbClr val="FF0000"/>
                </a:solidFill>
                <a:latin typeface="Times New Roman" pitchFamily="18" charset="0"/>
              </a:rPr>
              <a:t>Bài toán 1</a:t>
            </a:r>
            <a:r>
              <a:rPr lang="en-US" altLang="en-US" sz="2400" b="1" i="1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400" b="1">
                <a:latin typeface="Times New Roman" pitchFamily="18" charset="0"/>
              </a:rPr>
              <a:t>Hàng trên có 3 cái kèn, hàng dưới có nhiều hơn hàng trên 2 cái kèn. Hỏi: </a:t>
            </a:r>
          </a:p>
          <a:p>
            <a:pPr marL="1257300" lvl="2" indent="-342900" eaLnBrk="1" hangingPunct="1"/>
            <a:r>
              <a:rPr lang="en-US" altLang="en-US" sz="2400" b="1">
                <a:latin typeface="Times New Roman" pitchFamily="18" charset="0"/>
              </a:rPr>
              <a:t>a) Hàng dưới có mấy cái kèn?</a:t>
            </a:r>
          </a:p>
          <a:p>
            <a:pPr marL="1257300" lvl="2" indent="-342900" eaLnBrk="1" hangingPunct="1"/>
            <a:r>
              <a:rPr lang="en-US" altLang="en-US" sz="2400" b="1">
                <a:latin typeface="Times New Roman" pitchFamily="18" charset="0"/>
              </a:rPr>
              <a:t>b) Cả hai hàng có mấy cái kèn?</a:t>
            </a:r>
          </a:p>
        </p:txBody>
      </p:sp>
      <p:pic>
        <p:nvPicPr>
          <p:cNvPr id="47135" name="Picture 6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5350"/>
            <a:ext cx="690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6" name="Picture 6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0"/>
            <a:ext cx="690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10222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3" grpId="0" animBg="1"/>
      <p:bldP spid="12385" grpId="0" animBg="1"/>
      <p:bldP spid="12386" grpId="0"/>
      <p:bldP spid="12387" grpId="0" animBg="1"/>
      <p:bldP spid="12388" grpId="0"/>
      <p:bldP spid="12389" grpId="0"/>
      <p:bldP spid="12390" grpId="0" animBg="1"/>
      <p:bldP spid="12394" grpId="0" animBg="1"/>
      <p:bldP spid="12395" grpId="0"/>
      <p:bldP spid="123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2"/>
          <p:cNvSpPr txBox="1">
            <a:spLocks noChangeArrowheads="1"/>
          </p:cNvSpPr>
          <p:nvPr/>
        </p:nvSpPr>
        <p:spPr bwMode="auto">
          <a:xfrm>
            <a:off x="606425" y="2303463"/>
            <a:ext cx="830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4495800" y="1733550"/>
            <a:ext cx="4419600" cy="3140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C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                </a:t>
            </a:r>
            <a:r>
              <a:rPr lang="en-US" altLang="en-US" sz="2400" b="1" i="1" u="sng" dirty="0" err="1">
                <a:latin typeface="Times New Roman" pitchFamily="18" charset="0"/>
              </a:rPr>
              <a:t>Bài</a:t>
            </a:r>
            <a:r>
              <a:rPr lang="en-US" altLang="en-US" sz="2400" b="1" i="1" u="sng" dirty="0">
                <a:latin typeface="Times New Roman" pitchFamily="18" charset="0"/>
              </a:rPr>
              <a:t> </a:t>
            </a:r>
            <a:r>
              <a:rPr lang="en-US" altLang="en-US" sz="2400" b="1" i="1" u="sng" dirty="0" err="1">
                <a:latin typeface="Times New Roman" pitchFamily="18" charset="0"/>
              </a:rPr>
              <a:t>giải</a:t>
            </a:r>
            <a:endParaRPr lang="en-US" altLang="en-US" sz="2400" b="1" i="1" u="sng" dirty="0"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a. </a:t>
            </a: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cái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kèn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hàng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dưới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  3 + 2 = 5 (</a:t>
            </a:r>
            <a:r>
              <a:rPr lang="en-US" altLang="en-US" sz="2400" b="1" dirty="0" err="1">
                <a:latin typeface="Times New Roman" pitchFamily="18" charset="0"/>
              </a:rPr>
              <a:t>cái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kèn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b. </a:t>
            </a: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cái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kèn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cả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hai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hàng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  3 + 5 = 8 (</a:t>
            </a:r>
            <a:r>
              <a:rPr lang="en-US" altLang="en-US" sz="2400" b="1" dirty="0" err="1">
                <a:latin typeface="Times New Roman" pitchFamily="18" charset="0"/>
              </a:rPr>
              <a:t>cái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kèn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       </a:t>
            </a:r>
            <a:r>
              <a:rPr lang="en-US" altLang="en-US" sz="2400" b="1" dirty="0" err="1">
                <a:latin typeface="Times New Roman" pitchFamily="18" charset="0"/>
              </a:rPr>
              <a:t>Đáp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:  a. 5 </a:t>
            </a:r>
            <a:r>
              <a:rPr lang="en-US" altLang="en-US" sz="2400" b="1" dirty="0" err="1">
                <a:latin typeface="Times New Roman" pitchFamily="18" charset="0"/>
              </a:rPr>
              <a:t>cái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kèn</a:t>
            </a:r>
            <a:endParaRPr lang="en-US" altLang="en-US" sz="2400" b="1" dirty="0"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                      b. 8 </a:t>
            </a:r>
            <a:r>
              <a:rPr lang="en-US" altLang="en-US" sz="2400" b="1" dirty="0" err="1">
                <a:latin typeface="Times New Roman" pitchFamily="18" charset="0"/>
              </a:rPr>
              <a:t>cái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kèn</a:t>
            </a:r>
            <a:endParaRPr lang="en-US" altLang="en-US" sz="2400" b="1" dirty="0">
              <a:latin typeface="Times New Roman" pitchFamily="18" charset="0"/>
            </a:endParaRPr>
          </a:p>
        </p:txBody>
      </p:sp>
      <p:sp>
        <p:nvSpPr>
          <p:cNvPr id="6164" name="Line 79"/>
          <p:cNvSpPr>
            <a:spLocks noChangeShapeType="1"/>
          </p:cNvSpPr>
          <p:nvPr/>
        </p:nvSpPr>
        <p:spPr bwMode="auto">
          <a:xfrm>
            <a:off x="2754313" y="331470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Arc 80"/>
          <p:cNvSpPr>
            <a:spLocks/>
          </p:cNvSpPr>
          <p:nvPr/>
        </p:nvSpPr>
        <p:spPr bwMode="auto">
          <a:xfrm rot="-811556">
            <a:off x="2787650" y="2873375"/>
            <a:ext cx="679450" cy="457200"/>
          </a:xfrm>
          <a:custGeom>
            <a:avLst/>
            <a:gdLst>
              <a:gd name="T0" fmla="*/ 0 w 20904"/>
              <a:gd name="T1" fmla="*/ 0 h 21600"/>
              <a:gd name="T2" fmla="*/ 0 w 20904"/>
              <a:gd name="T3" fmla="*/ 0 h 21600"/>
              <a:gd name="T4" fmla="*/ 0 w 20904"/>
              <a:gd name="T5" fmla="*/ 0 h 21600"/>
              <a:gd name="T6" fmla="*/ 0 60000 65536"/>
              <a:gd name="T7" fmla="*/ 0 60000 65536"/>
              <a:gd name="T8" fmla="*/ 0 60000 65536"/>
              <a:gd name="T9" fmla="*/ 0 w 20904"/>
              <a:gd name="T10" fmla="*/ 0 h 21600"/>
              <a:gd name="T11" fmla="*/ 20904 w 209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04" h="21600" fill="none" extrusionOk="0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10342" y="0"/>
                  <a:pt x="16840" y="3311"/>
                  <a:pt x="20903" y="8908"/>
                </a:cubicBezTo>
              </a:path>
              <a:path w="20904" h="21600" stroke="0" extrusionOk="0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10342" y="0"/>
                  <a:pt x="16840" y="3311"/>
                  <a:pt x="20903" y="8908"/>
                </a:cubicBezTo>
                <a:lnTo>
                  <a:pt x="3426" y="21600"/>
                </a:lnTo>
                <a:lnTo>
                  <a:pt x="0" y="27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Arc 82"/>
          <p:cNvSpPr>
            <a:spLocks/>
          </p:cNvSpPr>
          <p:nvPr/>
        </p:nvSpPr>
        <p:spPr bwMode="auto">
          <a:xfrm rot="11926529" flipH="1">
            <a:off x="1938338" y="2036763"/>
            <a:ext cx="1647825" cy="1428750"/>
          </a:xfrm>
          <a:custGeom>
            <a:avLst/>
            <a:gdLst>
              <a:gd name="T0" fmla="*/ 0 w 17986"/>
              <a:gd name="T1" fmla="*/ 0 h 21600"/>
              <a:gd name="T2" fmla="*/ 0 w 17986"/>
              <a:gd name="T3" fmla="*/ 0 h 21600"/>
              <a:gd name="T4" fmla="*/ 0 w 17986"/>
              <a:gd name="T5" fmla="*/ 0 h 21600"/>
              <a:gd name="T6" fmla="*/ 0 60000 65536"/>
              <a:gd name="T7" fmla="*/ 0 60000 65536"/>
              <a:gd name="T8" fmla="*/ 0 60000 65536"/>
              <a:gd name="T9" fmla="*/ 0 w 17986"/>
              <a:gd name="T10" fmla="*/ 0 h 21600"/>
              <a:gd name="T11" fmla="*/ 17986 w 179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86" h="21600" fill="none" extrusionOk="0">
                <a:moveTo>
                  <a:pt x="0" y="10"/>
                </a:moveTo>
                <a:cubicBezTo>
                  <a:pt x="222" y="3"/>
                  <a:pt x="445" y="-1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</a:path>
              <a:path w="17986" h="21600" stroke="0" extrusionOk="0">
                <a:moveTo>
                  <a:pt x="0" y="10"/>
                </a:moveTo>
                <a:cubicBezTo>
                  <a:pt x="222" y="3"/>
                  <a:pt x="445" y="-1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  <a:lnTo>
                  <a:pt x="668" y="21600"/>
                </a:lnTo>
                <a:lnTo>
                  <a:pt x="0" y="1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Text Box 94"/>
          <p:cNvSpPr txBox="1">
            <a:spLocks noChangeArrowheads="1"/>
          </p:cNvSpPr>
          <p:nvPr/>
        </p:nvSpPr>
        <p:spPr bwMode="auto">
          <a:xfrm>
            <a:off x="1295400" y="56007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8136" name="Text Box 104"/>
          <p:cNvSpPr txBox="1">
            <a:spLocks noChangeArrowheads="1"/>
          </p:cNvSpPr>
          <p:nvPr/>
        </p:nvSpPr>
        <p:spPr bwMode="auto">
          <a:xfrm>
            <a:off x="1828800" y="56007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48137" name="Rectangle 113"/>
          <p:cNvSpPr>
            <a:spLocks noChangeArrowheads="1"/>
          </p:cNvSpPr>
          <p:nvPr/>
        </p:nvSpPr>
        <p:spPr bwMode="auto">
          <a:xfrm>
            <a:off x="0" y="209550"/>
            <a:ext cx="906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/>
            <a:r>
              <a:rPr lang="en-US" altLang="en-US" sz="2000" b="1" i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000" b="1" i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b="1" i="1" u="sng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r>
              <a:rPr lang="en-US" altLang="en-US" sz="2000" b="1" i="1" u="sng" dirty="0">
                <a:solidFill>
                  <a:srgbClr val="FF0000"/>
                </a:solidFill>
                <a:latin typeface="Times New Roman" pitchFamily="18" charset="0"/>
              </a:rPr>
              <a:t> 1: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Hàng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trên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có</a:t>
            </a:r>
            <a:r>
              <a:rPr lang="en-US" altLang="en-US" sz="2000" b="1" dirty="0">
                <a:latin typeface="Times New Roman" pitchFamily="18" charset="0"/>
              </a:rPr>
              <a:t> 3 </a:t>
            </a:r>
            <a:r>
              <a:rPr lang="en-US" altLang="en-US" sz="2000" b="1" dirty="0" err="1">
                <a:latin typeface="Times New Roman" pitchFamily="18" charset="0"/>
              </a:rPr>
              <a:t>cái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kèn</a:t>
            </a:r>
            <a:r>
              <a:rPr lang="en-US" altLang="en-US" sz="2000" b="1" dirty="0">
                <a:latin typeface="Times New Roman" pitchFamily="18" charset="0"/>
              </a:rPr>
              <a:t>, </a:t>
            </a:r>
            <a:r>
              <a:rPr lang="en-US" altLang="en-US" sz="2000" b="1" dirty="0" err="1">
                <a:latin typeface="Times New Roman" pitchFamily="18" charset="0"/>
              </a:rPr>
              <a:t>hàng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dưới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có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nhiều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hơn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hàng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trên</a:t>
            </a:r>
            <a:r>
              <a:rPr lang="en-US" altLang="en-US" sz="2000" b="1" dirty="0">
                <a:latin typeface="Times New Roman" pitchFamily="18" charset="0"/>
              </a:rPr>
              <a:t> 2 </a:t>
            </a:r>
            <a:r>
              <a:rPr lang="en-US" altLang="en-US" sz="2000" b="1" dirty="0" err="1">
                <a:latin typeface="Times New Roman" pitchFamily="18" charset="0"/>
              </a:rPr>
              <a:t>cái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kèn</a:t>
            </a:r>
            <a:r>
              <a:rPr lang="en-US" altLang="en-US" sz="2000" b="1" dirty="0">
                <a:latin typeface="Times New Roman" pitchFamily="18" charset="0"/>
              </a:rPr>
              <a:t>. </a:t>
            </a:r>
            <a:r>
              <a:rPr lang="en-US" altLang="en-US" sz="2000" b="1" dirty="0" err="1">
                <a:latin typeface="Times New Roman" pitchFamily="18" charset="0"/>
              </a:rPr>
              <a:t>Hỏi</a:t>
            </a:r>
            <a:r>
              <a:rPr lang="en-US" altLang="en-US" sz="2000" b="1" dirty="0">
                <a:latin typeface="Times New Roman" pitchFamily="18" charset="0"/>
              </a:rPr>
              <a:t>:     a. </a:t>
            </a:r>
            <a:r>
              <a:rPr lang="en-US" altLang="en-US" sz="2000" b="1" dirty="0" err="1">
                <a:latin typeface="Times New Roman" pitchFamily="18" charset="0"/>
              </a:rPr>
              <a:t>Hàng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dưới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có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mấy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cái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kèn</a:t>
            </a:r>
            <a:r>
              <a:rPr lang="en-US" altLang="en-US" sz="2000" b="1" dirty="0">
                <a:latin typeface="Times New Roman" pitchFamily="18" charset="0"/>
              </a:rPr>
              <a:t>?</a:t>
            </a:r>
          </a:p>
          <a:p>
            <a:pPr marL="1096963" lvl="2" indent="-114300" eaLnBrk="1" hangingPunct="1"/>
            <a:r>
              <a:rPr lang="en-US" altLang="en-US" sz="2000" b="1" dirty="0">
                <a:latin typeface="Times New Roman" pitchFamily="18" charset="0"/>
              </a:rPr>
              <a:t>   b. </a:t>
            </a:r>
            <a:r>
              <a:rPr lang="en-US" altLang="en-US" sz="2000" b="1" dirty="0" err="1">
                <a:latin typeface="Times New Roman" pitchFamily="18" charset="0"/>
              </a:rPr>
              <a:t>Cả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hai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hàng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có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mấy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cái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kèn</a:t>
            </a:r>
            <a:r>
              <a:rPr lang="en-US" altLang="en-US" sz="2000" b="1" dirty="0">
                <a:latin typeface="Times New Roman" pitchFamily="18" charset="0"/>
              </a:rPr>
              <a:t>?</a:t>
            </a:r>
          </a:p>
        </p:txBody>
      </p:sp>
      <p:sp>
        <p:nvSpPr>
          <p:cNvPr id="48138" name="Text Box 21"/>
          <p:cNvSpPr txBox="1">
            <a:spLocks noChangeArrowheads="1"/>
          </p:cNvSpPr>
          <p:nvPr/>
        </p:nvSpPr>
        <p:spPr bwMode="auto">
          <a:xfrm>
            <a:off x="304800" y="1733550"/>
            <a:ext cx="354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             </a:t>
            </a:r>
            <a:r>
              <a:rPr lang="en-US" altLang="en-US" sz="2400" b="1" i="1" u="sng">
                <a:solidFill>
                  <a:srgbClr val="FF0000"/>
                </a:solidFill>
                <a:latin typeface="Times New Roman" pitchFamily="18" charset="0"/>
              </a:rPr>
              <a:t>Tóm tắt</a:t>
            </a:r>
          </a:p>
        </p:txBody>
      </p:sp>
      <p:grpSp>
        <p:nvGrpSpPr>
          <p:cNvPr id="48139" name="Group 52"/>
          <p:cNvGrpSpPr>
            <a:grpSpLocks/>
          </p:cNvGrpSpPr>
          <p:nvPr/>
        </p:nvGrpSpPr>
        <p:grpSpPr bwMode="auto">
          <a:xfrm>
            <a:off x="0" y="2266950"/>
            <a:ext cx="4684713" cy="1433513"/>
            <a:chOff x="-3175" y="2857500"/>
            <a:chExt cx="4684713" cy="1433513"/>
          </a:xfrm>
        </p:grpSpPr>
        <p:sp>
          <p:nvSpPr>
            <p:cNvPr id="48140" name="Text Box 21"/>
            <p:cNvSpPr txBox="1">
              <a:spLocks noChangeArrowheads="1"/>
            </p:cNvSpPr>
            <p:nvPr/>
          </p:nvSpPr>
          <p:spPr bwMode="auto">
            <a:xfrm>
              <a:off x="6350" y="2962275"/>
              <a:ext cx="1562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itchFamily="18" charset="0"/>
                </a:rPr>
                <a:t>Hàng trên:</a:t>
              </a:r>
            </a:p>
          </p:txBody>
        </p:sp>
        <p:grpSp>
          <p:nvGrpSpPr>
            <p:cNvPr id="48141" name="Group 88"/>
            <p:cNvGrpSpPr>
              <a:grpSpLocks/>
            </p:cNvGrpSpPr>
            <p:nvPr/>
          </p:nvGrpSpPr>
          <p:grpSpPr bwMode="auto">
            <a:xfrm>
              <a:off x="1670050" y="3200400"/>
              <a:ext cx="1084263" cy="114300"/>
              <a:chOff x="1148" y="2688"/>
              <a:chExt cx="683" cy="96"/>
            </a:xfrm>
          </p:grpSpPr>
          <p:grpSp>
            <p:nvGrpSpPr>
              <p:cNvPr id="48163" name="Group 27"/>
              <p:cNvGrpSpPr>
                <a:grpSpLocks/>
              </p:cNvGrpSpPr>
              <p:nvPr/>
            </p:nvGrpSpPr>
            <p:grpSpPr bwMode="auto">
              <a:xfrm>
                <a:off x="1148" y="2688"/>
                <a:ext cx="228" cy="96"/>
                <a:chOff x="1008" y="2352"/>
                <a:chExt cx="240" cy="96"/>
              </a:xfrm>
            </p:grpSpPr>
            <p:sp>
              <p:nvSpPr>
                <p:cNvPr id="48168" name="Line 23"/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9" name="Line 24"/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70" name="Line 26"/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164" name="Line 29"/>
              <p:cNvSpPr>
                <a:spLocks noChangeShapeType="1"/>
              </p:cNvSpPr>
              <p:nvPr/>
            </p:nvSpPr>
            <p:spPr bwMode="auto">
              <a:xfrm>
                <a:off x="1376" y="2736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5" name="Line 31"/>
              <p:cNvSpPr>
                <a:spLocks noChangeShapeType="1"/>
              </p:cNvSpPr>
              <p:nvPr/>
            </p:nvSpPr>
            <p:spPr bwMode="auto">
              <a:xfrm>
                <a:off x="1603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6" name="Line 39"/>
              <p:cNvSpPr>
                <a:spLocks noChangeShapeType="1"/>
              </p:cNvSpPr>
              <p:nvPr/>
            </p:nvSpPr>
            <p:spPr bwMode="auto">
              <a:xfrm>
                <a:off x="1603" y="2736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7" name="Line 41"/>
              <p:cNvSpPr>
                <a:spLocks noChangeShapeType="1"/>
              </p:cNvSpPr>
              <p:nvPr/>
            </p:nvSpPr>
            <p:spPr bwMode="auto">
              <a:xfrm>
                <a:off x="1831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42" name="Text Box 78"/>
            <p:cNvSpPr txBox="1">
              <a:spLocks noChangeArrowheads="1"/>
            </p:cNvSpPr>
            <p:nvPr/>
          </p:nvSpPr>
          <p:spPr bwMode="auto">
            <a:xfrm>
              <a:off x="1741488" y="2857500"/>
              <a:ext cx="8683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itchFamily="18" charset="0"/>
                </a:rPr>
                <a:t>3 kèn</a:t>
              </a:r>
            </a:p>
          </p:txBody>
        </p:sp>
        <p:grpSp>
          <p:nvGrpSpPr>
            <p:cNvPr id="48143" name="Group 108"/>
            <p:cNvGrpSpPr>
              <a:grpSpLocks/>
            </p:cNvGrpSpPr>
            <p:nvPr/>
          </p:nvGrpSpPr>
          <p:grpSpPr bwMode="auto">
            <a:xfrm>
              <a:off x="1670050" y="3600450"/>
              <a:ext cx="1806575" cy="114300"/>
              <a:chOff x="1148" y="3024"/>
              <a:chExt cx="1138" cy="96"/>
            </a:xfrm>
          </p:grpSpPr>
          <p:grpSp>
            <p:nvGrpSpPr>
              <p:cNvPr id="48150" name="Group 42"/>
              <p:cNvGrpSpPr>
                <a:grpSpLocks/>
              </p:cNvGrpSpPr>
              <p:nvPr/>
            </p:nvGrpSpPr>
            <p:grpSpPr bwMode="auto">
              <a:xfrm>
                <a:off x="1831" y="3024"/>
                <a:ext cx="227" cy="96"/>
                <a:chOff x="1008" y="2352"/>
                <a:chExt cx="240" cy="96"/>
              </a:xfrm>
            </p:grpSpPr>
            <p:sp>
              <p:nvSpPr>
                <p:cNvPr id="48160" name="Line 43"/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1" name="Line 44"/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2" name="Line 45"/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151" name="Line 47"/>
              <p:cNvSpPr>
                <a:spLocks noChangeShapeType="1"/>
              </p:cNvSpPr>
              <p:nvPr/>
            </p:nvSpPr>
            <p:spPr bwMode="auto">
              <a:xfrm>
                <a:off x="2058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2" name="Line 49"/>
              <p:cNvSpPr>
                <a:spLocks noChangeShapeType="1"/>
              </p:cNvSpPr>
              <p:nvPr/>
            </p:nvSpPr>
            <p:spPr bwMode="auto">
              <a:xfrm>
                <a:off x="2286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153" name="Group 66"/>
              <p:cNvGrpSpPr>
                <a:grpSpLocks/>
              </p:cNvGrpSpPr>
              <p:nvPr/>
            </p:nvGrpSpPr>
            <p:grpSpPr bwMode="auto">
              <a:xfrm>
                <a:off x="1148" y="3024"/>
                <a:ext cx="228" cy="96"/>
                <a:chOff x="1008" y="2352"/>
                <a:chExt cx="240" cy="96"/>
              </a:xfrm>
            </p:grpSpPr>
            <p:sp>
              <p:nvSpPr>
                <p:cNvPr id="48157" name="Line 67"/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8" name="Line 68"/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9" name="Line 69"/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154" name="Line 70"/>
              <p:cNvSpPr>
                <a:spLocks noChangeShapeType="1"/>
              </p:cNvSpPr>
              <p:nvPr/>
            </p:nvSpPr>
            <p:spPr bwMode="auto">
              <a:xfrm>
                <a:off x="1376" y="3072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5" name="Line 72"/>
              <p:cNvSpPr>
                <a:spLocks noChangeShapeType="1"/>
              </p:cNvSpPr>
              <p:nvPr/>
            </p:nvSpPr>
            <p:spPr bwMode="auto">
              <a:xfrm>
                <a:off x="1603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6" name="Line 74"/>
              <p:cNvSpPr>
                <a:spLocks noChangeShapeType="1"/>
              </p:cNvSpPr>
              <p:nvPr/>
            </p:nvSpPr>
            <p:spPr bwMode="auto">
              <a:xfrm>
                <a:off x="1603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44" name="Text Box 81"/>
            <p:cNvSpPr txBox="1">
              <a:spLocks noChangeArrowheads="1"/>
            </p:cNvSpPr>
            <p:nvPr/>
          </p:nvSpPr>
          <p:spPr bwMode="auto">
            <a:xfrm>
              <a:off x="2744788" y="3133725"/>
              <a:ext cx="10112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itchFamily="18" charset="0"/>
                </a:rPr>
                <a:t>2 kèn</a:t>
              </a:r>
            </a:p>
          </p:txBody>
        </p:sp>
        <p:sp>
          <p:nvSpPr>
            <p:cNvPr id="48145" name="Text Box 83"/>
            <p:cNvSpPr txBox="1">
              <a:spLocks noChangeArrowheads="1"/>
            </p:cNvSpPr>
            <p:nvPr/>
          </p:nvSpPr>
          <p:spPr bwMode="auto">
            <a:xfrm>
              <a:off x="2057400" y="3829050"/>
              <a:ext cx="11557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itchFamily="18" charset="0"/>
                </a:rPr>
                <a:t>? kèn</a:t>
              </a:r>
            </a:p>
          </p:txBody>
        </p:sp>
        <p:sp>
          <p:nvSpPr>
            <p:cNvPr id="6170" name="AutoShape 84"/>
            <p:cNvSpPr>
              <a:spLocks/>
            </p:cNvSpPr>
            <p:nvPr/>
          </p:nvSpPr>
          <p:spPr bwMode="auto">
            <a:xfrm>
              <a:off x="3505200" y="3143250"/>
              <a:ext cx="144463" cy="571500"/>
            </a:xfrm>
            <a:prstGeom prst="rightBrace">
              <a:avLst>
                <a:gd name="adj1" fmla="val 43956"/>
                <a:gd name="adj2" fmla="val 50000"/>
              </a:avLst>
            </a:prstGeom>
            <a:noFill/>
            <a:ln w="28575">
              <a:solidFill>
                <a:srgbClr val="9900FF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7030A0"/>
                </a:solidFill>
                <a:highlight>
                  <a:srgbClr val="800080"/>
                </a:highlight>
                <a:latin typeface="Arial" panose="020B0604020202020204" pitchFamily="34" charset="0"/>
              </a:endParaRPr>
            </a:p>
          </p:txBody>
        </p:sp>
        <p:sp>
          <p:nvSpPr>
            <p:cNvPr id="48147" name="Text Box 85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1100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itchFamily="18" charset="0"/>
                </a:rPr>
                <a:t>? kèn</a:t>
              </a:r>
            </a:p>
          </p:txBody>
        </p:sp>
        <p:sp>
          <p:nvSpPr>
            <p:cNvPr id="48148" name="Line 90"/>
            <p:cNvSpPr>
              <a:spLocks noChangeShapeType="1"/>
            </p:cNvSpPr>
            <p:nvPr/>
          </p:nvSpPr>
          <p:spPr bwMode="auto">
            <a:xfrm>
              <a:off x="2740025" y="3314700"/>
              <a:ext cx="0" cy="400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" name="Text Box 21"/>
            <p:cNvSpPr txBox="1">
              <a:spLocks noChangeArrowheads="1"/>
            </p:cNvSpPr>
            <p:nvPr/>
          </p:nvSpPr>
          <p:spPr bwMode="auto">
            <a:xfrm>
              <a:off x="-3175" y="3387725"/>
              <a:ext cx="15875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itchFamily="18" charset="0"/>
                </a:rPr>
                <a:t>Hàng dưới:  </a:t>
              </a:r>
            </a:p>
          </p:txBody>
        </p:sp>
      </p:grpSp>
    </p:spTree>
    <p:custDataLst>
      <p:tags r:id="rId1"/>
    </p:custDataLst>
  </p:cSld>
  <p:clrMapOvr>
    <a:masterClrMapping/>
  </p:clrMapOvr>
  <p:transition spd="med" advTm="17804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0"/>
                                        <p:tgtEl>
                                          <p:spTgt spid="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9"/>
          <p:cNvGrpSpPr>
            <a:grpSpLocks/>
          </p:cNvGrpSpPr>
          <p:nvPr/>
        </p:nvGrpSpPr>
        <p:grpSpPr bwMode="auto">
          <a:xfrm>
            <a:off x="0" y="4775200"/>
            <a:ext cx="9144000" cy="371475"/>
            <a:chOff x="0" y="4774803"/>
            <a:chExt cx="9144000" cy="372196"/>
          </a:xfrm>
        </p:grpSpPr>
        <p:sp>
          <p:nvSpPr>
            <p:cNvPr id="33" name="Rectangle 32"/>
            <p:cNvSpPr/>
            <p:nvPr/>
          </p:nvSpPr>
          <p:spPr>
            <a:xfrm>
              <a:off x="0" y="4774803"/>
              <a:ext cx="9144000" cy="36583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4854332"/>
              <a:ext cx="9144000" cy="29266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20955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en-US" sz="2400" b="1">
                <a:solidFill>
                  <a:srgbClr val="CC00FF"/>
                </a:solidFill>
                <a:latin typeface="Times New Roman" pitchFamily="18" charset="0"/>
              </a:rPr>
              <a:t> </a:t>
            </a:r>
            <a:r>
              <a:rPr lang="en-US" altLang="en-US" sz="2400" b="1" i="1" u="sng">
                <a:solidFill>
                  <a:srgbClr val="FF0000"/>
                </a:solidFill>
                <a:latin typeface="Times New Roman" pitchFamily="18" charset="0"/>
              </a:rPr>
              <a:t>Bài toán 2</a:t>
            </a:r>
            <a:r>
              <a:rPr lang="en-US" altLang="en-US" sz="2400" b="1" i="1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latin typeface="Times New Roman" pitchFamily="18" charset="0"/>
              </a:rPr>
              <a:t>Bể thứ nhất có 4 con cá, bể thứ hai có nhiều hơn bể thứ nhất 3 con cá. Hỏi cả hai bể có bao nhiêu con cá?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219200" y="201453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u="sng">
                <a:latin typeface="Times New Roman" pitchFamily="18" charset="0"/>
              </a:rPr>
              <a:t>Tóm tắt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52400" y="2586038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itchFamily="18" charset="0"/>
              </a:rPr>
              <a:t>Bể thứ nhất: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152400" y="315753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itchFamily="18" charset="0"/>
              </a:rPr>
              <a:t>Bể thứ hai: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828800" y="3328988"/>
            <a:ext cx="1828800" cy="114300"/>
            <a:chOff x="1200" y="2928"/>
            <a:chExt cx="1152" cy="96"/>
          </a:xfrm>
        </p:grpSpPr>
        <p:sp>
          <p:nvSpPr>
            <p:cNvPr id="49175" name="Line 11"/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6" name="Line 12"/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7" name="Line 13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8" name="Line 14"/>
            <p:cNvSpPr>
              <a:spLocks noChangeShapeType="1"/>
            </p:cNvSpPr>
            <p:nvPr/>
          </p:nvSpPr>
          <p:spPr bwMode="auto">
            <a:xfrm>
              <a:off x="235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9" name="Line 15"/>
            <p:cNvSpPr>
              <a:spLocks noChangeShapeType="1"/>
            </p:cNvSpPr>
            <p:nvPr/>
          </p:nvSpPr>
          <p:spPr bwMode="auto">
            <a:xfrm>
              <a:off x="1872" y="2976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672" name="Line 16"/>
          <p:cNvSpPr>
            <a:spLocks noChangeShapeType="1"/>
          </p:cNvSpPr>
          <p:nvPr/>
        </p:nvSpPr>
        <p:spPr bwMode="auto">
          <a:xfrm>
            <a:off x="1828800" y="2814638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>
            <a:off x="2895600" y="2814638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4" name="AutoShape 18"/>
          <p:cNvSpPr>
            <a:spLocks/>
          </p:cNvSpPr>
          <p:nvPr/>
        </p:nvSpPr>
        <p:spPr bwMode="auto">
          <a:xfrm rot="-5400000">
            <a:off x="3190875" y="2919413"/>
            <a:ext cx="171450" cy="762000"/>
          </a:xfrm>
          <a:prstGeom prst="rightBrace">
            <a:avLst>
              <a:gd name="adj1" fmla="val 27778"/>
              <a:gd name="adj2" fmla="val 4999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2819400" y="29289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itchFamily="18" charset="0"/>
              </a:rPr>
              <a:t>3 con cá</a:t>
            </a:r>
          </a:p>
        </p:txBody>
      </p:sp>
      <p:sp>
        <p:nvSpPr>
          <p:cNvPr id="70676" name="AutoShape 20"/>
          <p:cNvSpPr>
            <a:spLocks/>
          </p:cNvSpPr>
          <p:nvPr/>
        </p:nvSpPr>
        <p:spPr bwMode="auto">
          <a:xfrm>
            <a:off x="3886200" y="2643188"/>
            <a:ext cx="76200" cy="85725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70677" name="Text Box 21"/>
          <p:cNvSpPr txBox="1">
            <a:spLocks noChangeArrowheads="1"/>
          </p:cNvSpPr>
          <p:nvPr/>
        </p:nvSpPr>
        <p:spPr bwMode="auto">
          <a:xfrm>
            <a:off x="3886200" y="2928938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itchFamily="18" charset="0"/>
              </a:rPr>
              <a:t>? con cá</a:t>
            </a: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1828800" y="2471738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itchFamily="18" charset="0"/>
              </a:rPr>
              <a:t>4 con cá</a:t>
            </a:r>
          </a:p>
        </p:txBody>
      </p:sp>
      <p:sp>
        <p:nvSpPr>
          <p:cNvPr id="70679" name="Text Box 23"/>
          <p:cNvSpPr txBox="1">
            <a:spLocks noChangeArrowheads="1"/>
          </p:cNvSpPr>
          <p:nvPr/>
        </p:nvSpPr>
        <p:spPr bwMode="auto">
          <a:xfrm>
            <a:off x="5181600" y="1885950"/>
            <a:ext cx="3805238" cy="2692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C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2400" b="1" i="1" dirty="0">
                <a:latin typeface="Times New Roman" pitchFamily="18" charset="0"/>
              </a:rPr>
              <a:t>  </a:t>
            </a:r>
            <a:r>
              <a:rPr lang="en-US" altLang="en-US" sz="2400" b="1" i="1" u="sng" dirty="0" err="1">
                <a:latin typeface="Times New Roman" pitchFamily="18" charset="0"/>
              </a:rPr>
              <a:t>Bài</a:t>
            </a:r>
            <a:r>
              <a:rPr lang="en-US" altLang="en-US" sz="2400" b="1" i="1" u="sng" dirty="0">
                <a:latin typeface="Times New Roman" pitchFamily="18" charset="0"/>
              </a:rPr>
              <a:t> </a:t>
            </a:r>
            <a:r>
              <a:rPr lang="en-US" altLang="en-US" sz="2400" b="1" i="1" u="sng" dirty="0" err="1">
                <a:latin typeface="Times New Roman" pitchFamily="18" charset="0"/>
              </a:rPr>
              <a:t>giải</a:t>
            </a:r>
            <a:endParaRPr lang="en-US" altLang="en-US" sz="2400" b="1" i="1" u="sng" dirty="0"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cá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bể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thứ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hai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4 + 3 = 7 (con)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cá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cả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hai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bể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4 + 7 = 11 (con)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   </a:t>
            </a:r>
            <a:r>
              <a:rPr lang="en-US" altLang="en-US" sz="2400" b="1" dirty="0" err="1">
                <a:latin typeface="Times New Roman" pitchFamily="18" charset="0"/>
              </a:rPr>
              <a:t>Đáp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: 11 con </a:t>
            </a:r>
            <a:r>
              <a:rPr lang="en-US" altLang="en-US" sz="2400" b="1" dirty="0" err="1">
                <a:latin typeface="Times New Roman" pitchFamily="18" charset="0"/>
              </a:rPr>
              <a:t>cá</a:t>
            </a:r>
            <a:endParaRPr lang="en-US" altLang="en-US" sz="2400" b="1" dirty="0">
              <a:latin typeface="Times New Roman" pitchFamily="18" charset="0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828800" y="2757488"/>
            <a:ext cx="1066800" cy="114300"/>
            <a:chOff x="1200" y="2928"/>
            <a:chExt cx="672" cy="96"/>
          </a:xfrm>
        </p:grpSpPr>
        <p:sp>
          <p:nvSpPr>
            <p:cNvPr id="49172" name="Line 25"/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3" name="Line 26"/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4" name="Line 27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9169" name="Picture 28" descr="animatedFis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4249738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rc 99"/>
          <p:cNvSpPr>
            <a:spLocks/>
          </p:cNvSpPr>
          <p:nvPr/>
        </p:nvSpPr>
        <p:spPr bwMode="auto">
          <a:xfrm rot="11667366" flipH="1">
            <a:off x="1958975" y="2459038"/>
            <a:ext cx="1728788" cy="1263650"/>
          </a:xfrm>
          <a:custGeom>
            <a:avLst/>
            <a:gdLst>
              <a:gd name="T0" fmla="*/ 0 w 17986"/>
              <a:gd name="T1" fmla="*/ 2147483647 h 21600"/>
              <a:gd name="T2" fmla="*/ 2147483647 w 17986"/>
              <a:gd name="T3" fmla="*/ 2147483647 h 21600"/>
              <a:gd name="T4" fmla="*/ 2147483647 w 17986"/>
              <a:gd name="T5" fmla="*/ 2147483647 h 21600"/>
              <a:gd name="T6" fmla="*/ 0 60000 65536"/>
              <a:gd name="T7" fmla="*/ 0 60000 65536"/>
              <a:gd name="T8" fmla="*/ 0 60000 65536"/>
              <a:gd name="T9" fmla="*/ 0 w 17986"/>
              <a:gd name="T10" fmla="*/ 0 h 21600"/>
              <a:gd name="T11" fmla="*/ 17986 w 179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86" h="21600" fill="none" extrusionOk="0">
                <a:moveTo>
                  <a:pt x="0" y="10"/>
                </a:moveTo>
                <a:cubicBezTo>
                  <a:pt x="222" y="3"/>
                  <a:pt x="445" y="-1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</a:path>
              <a:path w="17986" h="21600" stroke="0" extrusionOk="0">
                <a:moveTo>
                  <a:pt x="0" y="10"/>
                </a:moveTo>
                <a:cubicBezTo>
                  <a:pt x="222" y="3"/>
                  <a:pt x="445" y="-1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  <a:lnTo>
                  <a:pt x="668" y="21600"/>
                </a:lnTo>
                <a:lnTo>
                  <a:pt x="0" y="1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2133600" y="363855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itchFamily="18" charset="0"/>
              </a:rPr>
              <a:t>? con cá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57"/>
    </mc:Choice>
    <mc:Fallback xmlns="">
      <p:transition spd="slow" advTm="21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1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10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7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0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0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0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0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0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0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0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0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0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0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70664" grpId="0"/>
      <p:bldP spid="70665" grpId="0"/>
      <p:bldP spid="70672" grpId="0" animBg="1"/>
      <p:bldP spid="70673" grpId="0" animBg="1"/>
      <p:bldP spid="70674" grpId="0" animBg="1"/>
      <p:bldP spid="70675" grpId="0"/>
      <p:bldP spid="70676" grpId="0" animBg="1"/>
      <p:bldP spid="70677" grpId="0"/>
      <p:bldP spid="70678" grpId="0"/>
      <p:bldP spid="70679" grpId="0" animBg="1"/>
      <p:bldP spid="32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-3296" y="0"/>
            <a:ext cx="9147295" cy="51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4" y="-1694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"/>
          <p:cNvSpPr txBox="1"/>
          <p:nvPr/>
        </p:nvSpPr>
        <p:spPr>
          <a:xfrm>
            <a:off x="1991955" y="2035249"/>
            <a:ext cx="515679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HOẠT ĐỘNG 2</a:t>
            </a:r>
            <a:endParaRPr lang="zh-CN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</a:endParaRPr>
          </a:p>
        </p:txBody>
      </p:sp>
      <p:grpSp>
        <p:nvGrpSpPr>
          <p:cNvPr id="15" name="组合 3"/>
          <p:cNvGrpSpPr>
            <a:grpSpLocks/>
          </p:cNvGrpSpPr>
          <p:nvPr/>
        </p:nvGrpSpPr>
        <p:grpSpPr bwMode="auto">
          <a:xfrm>
            <a:off x="1066800" y="3397251"/>
            <a:ext cx="7162800" cy="927100"/>
            <a:chOff x="2348324" y="3409950"/>
            <a:chExt cx="7165275" cy="622300"/>
          </a:xfrm>
        </p:grpSpPr>
        <p:sp>
          <p:nvSpPr>
            <p:cNvPr id="16" name="矩形: 圆角 8"/>
            <p:cNvSpPr/>
            <p:nvPr/>
          </p:nvSpPr>
          <p:spPr>
            <a:xfrm>
              <a:off x="2348324" y="3409950"/>
              <a:ext cx="7165275" cy="6223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altLang="en-US" b="1" noProof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2827367" y="3496114"/>
              <a:ext cx="6128667" cy="43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LUYỆN TẬP – THỰC HÀNH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3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6"/>
    </mc:Choice>
    <mc:Fallback xmlns="">
      <p:transition spd="slow" advTm="1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43"/>
          <p:cNvGrpSpPr>
            <a:grpSpLocks/>
          </p:cNvGrpSpPr>
          <p:nvPr/>
        </p:nvGrpSpPr>
        <p:grpSpPr bwMode="auto">
          <a:xfrm>
            <a:off x="0" y="4781550"/>
            <a:ext cx="9144000" cy="365125"/>
            <a:chOff x="0" y="4689157"/>
            <a:chExt cx="9144000" cy="457842"/>
          </a:xfrm>
        </p:grpSpPr>
        <p:grpSp>
          <p:nvGrpSpPr>
            <p:cNvPr id="51235" name="Group 44"/>
            <p:cNvGrpSpPr>
              <a:grpSpLocks/>
            </p:cNvGrpSpPr>
            <p:nvPr/>
          </p:nvGrpSpPr>
          <p:grpSpPr bwMode="auto">
            <a:xfrm>
              <a:off x="0" y="4774803"/>
              <a:ext cx="9144000" cy="372196"/>
              <a:chOff x="0" y="4774803"/>
              <a:chExt cx="9144000" cy="372196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0" y="4774754"/>
                <a:ext cx="9144000" cy="36627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0" y="4854379"/>
                <a:ext cx="9144000" cy="2926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51236" name="Picture 48" descr="gardg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9" y="4689157"/>
              <a:ext cx="3028951" cy="45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7" name="Picture 60" descr="geo2_trille.gif (1895 bytes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83402"/>
              <a:ext cx="838200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0" y="81915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i="1" u="sng">
                <a:solidFill>
                  <a:srgbClr val="660033"/>
                </a:solidFill>
                <a:latin typeface="Times New Roman" pitchFamily="18" charset="0"/>
              </a:rPr>
              <a:t>Bài tập 1</a:t>
            </a:r>
            <a:r>
              <a:rPr lang="en-US" altLang="en-US" sz="2400" b="1" i="1">
                <a:solidFill>
                  <a:srgbClr val="660033"/>
                </a:solidFill>
                <a:latin typeface="Times New Roman" pitchFamily="18" charset="0"/>
              </a:rPr>
              <a:t>: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Anh có 15 tấm bưu ảnh, em có ít hơn anh 7 tấm bưu ảnh.</a:t>
            </a:r>
          </a:p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Hỏi cả</a:t>
            </a:r>
            <a:r>
              <a:rPr lang="en-US" altLang="en-US" sz="2400" b="1">
                <a:latin typeface="Arial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hai anh em có bao nhiêu tấm bưu ảnh? </a:t>
            </a:r>
          </a:p>
        </p:txBody>
      </p:sp>
      <p:sp>
        <p:nvSpPr>
          <p:cNvPr id="9231" name="Text Box 5"/>
          <p:cNvSpPr txBox="1">
            <a:spLocks noChangeArrowheads="1"/>
          </p:cNvSpPr>
          <p:nvPr/>
        </p:nvSpPr>
        <p:spPr bwMode="auto">
          <a:xfrm>
            <a:off x="1304925" y="1709738"/>
            <a:ext cx="12192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</a:pPr>
            <a:r>
              <a:rPr lang="en-US" altLang="en-US" sz="2400" b="1" i="1" u="sng">
                <a:solidFill>
                  <a:srgbClr val="7030A0"/>
                </a:solidFill>
                <a:latin typeface="Times New Roman" pitchFamily="18" charset="0"/>
              </a:rPr>
              <a:t>Tóm tắt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516313"/>
            <a:ext cx="1579563" cy="114300"/>
            <a:chOff x="1152" y="2352"/>
            <a:chExt cx="1056" cy="96"/>
          </a:xfrm>
        </p:grpSpPr>
        <p:sp>
          <p:nvSpPr>
            <p:cNvPr id="51232" name="Line 6"/>
            <p:cNvSpPr>
              <a:spLocks noChangeShapeType="1"/>
            </p:cNvSpPr>
            <p:nvPr/>
          </p:nvSpPr>
          <p:spPr bwMode="auto">
            <a:xfrm>
              <a:off x="1152" y="2400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3" name="Line 8"/>
            <p:cNvSpPr>
              <a:spLocks noChangeShapeType="1"/>
            </p:cNvSpPr>
            <p:nvPr/>
          </p:nvSpPr>
          <p:spPr bwMode="auto">
            <a:xfrm>
              <a:off x="1152" y="235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4" name="Line 9"/>
            <p:cNvSpPr>
              <a:spLocks noChangeShapeType="1"/>
            </p:cNvSpPr>
            <p:nvPr/>
          </p:nvSpPr>
          <p:spPr bwMode="auto">
            <a:xfrm>
              <a:off x="2208" y="235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066800" y="2887663"/>
            <a:ext cx="2297113" cy="114300"/>
            <a:chOff x="1152" y="2640"/>
            <a:chExt cx="1536" cy="96"/>
          </a:xfrm>
        </p:grpSpPr>
        <p:sp>
          <p:nvSpPr>
            <p:cNvPr id="51227" name="Line 21"/>
            <p:cNvSpPr>
              <a:spLocks noChangeShapeType="1"/>
            </p:cNvSpPr>
            <p:nvPr/>
          </p:nvSpPr>
          <p:spPr bwMode="auto">
            <a:xfrm>
              <a:off x="1152" y="2688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8" name="Line 22"/>
            <p:cNvSpPr>
              <a:spLocks noChangeShapeType="1"/>
            </p:cNvSpPr>
            <p:nvPr/>
          </p:nvSpPr>
          <p:spPr bwMode="auto">
            <a:xfrm>
              <a:off x="1152" y="264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9" name="Line 23"/>
            <p:cNvSpPr>
              <a:spLocks noChangeShapeType="1"/>
            </p:cNvSpPr>
            <p:nvPr/>
          </p:nvSpPr>
          <p:spPr bwMode="auto">
            <a:xfrm>
              <a:off x="2208" y="264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0" name="Line 24"/>
            <p:cNvSpPr>
              <a:spLocks noChangeShapeType="1"/>
            </p:cNvSpPr>
            <p:nvPr/>
          </p:nvSpPr>
          <p:spPr bwMode="auto">
            <a:xfrm>
              <a:off x="2688" y="264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1" name="Line 26"/>
            <p:cNvSpPr>
              <a:spLocks noChangeShapeType="1"/>
            </p:cNvSpPr>
            <p:nvPr/>
          </p:nvSpPr>
          <p:spPr bwMode="auto">
            <a:xfrm>
              <a:off x="2208" y="2688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4" name="Line 30"/>
          <p:cNvSpPr>
            <a:spLocks noChangeShapeType="1"/>
          </p:cNvSpPr>
          <p:nvPr/>
        </p:nvSpPr>
        <p:spPr bwMode="auto">
          <a:xfrm>
            <a:off x="1076325" y="2944813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Line 31"/>
          <p:cNvSpPr>
            <a:spLocks noChangeShapeType="1"/>
          </p:cNvSpPr>
          <p:nvPr/>
        </p:nvSpPr>
        <p:spPr bwMode="auto">
          <a:xfrm>
            <a:off x="2655888" y="3001963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" name="AutoShape 32"/>
          <p:cNvSpPr>
            <a:spLocks/>
          </p:cNvSpPr>
          <p:nvPr/>
        </p:nvSpPr>
        <p:spPr bwMode="auto">
          <a:xfrm rot="-5400000">
            <a:off x="2952750" y="2659063"/>
            <a:ext cx="114300" cy="685800"/>
          </a:xfrm>
          <a:prstGeom prst="lef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9237" name="Text Box 34"/>
          <p:cNvSpPr txBox="1">
            <a:spLocks noChangeArrowheads="1"/>
          </p:cNvSpPr>
          <p:nvPr/>
        </p:nvSpPr>
        <p:spPr bwMode="auto">
          <a:xfrm>
            <a:off x="2590800" y="2952750"/>
            <a:ext cx="933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</a:rPr>
              <a:t>7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</a:rPr>
              <a:t>tấm</a:t>
            </a:r>
            <a:endParaRPr lang="en-US" alt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238" name="AutoShape 35"/>
          <p:cNvSpPr>
            <a:spLocks/>
          </p:cNvSpPr>
          <p:nvPr/>
        </p:nvSpPr>
        <p:spPr bwMode="auto">
          <a:xfrm rot="5400000">
            <a:off x="2101057" y="1680368"/>
            <a:ext cx="228600" cy="2297113"/>
          </a:xfrm>
          <a:prstGeom prst="leftBrace">
            <a:avLst>
              <a:gd name="adj1" fmla="val 628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9239" name="Text Box 36"/>
          <p:cNvSpPr txBox="1">
            <a:spLocks noChangeArrowheads="1"/>
          </p:cNvSpPr>
          <p:nvPr/>
        </p:nvSpPr>
        <p:spPr bwMode="auto">
          <a:xfrm>
            <a:off x="1220788" y="2387600"/>
            <a:ext cx="260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itchFamily="18" charset="0"/>
              </a:rPr>
              <a:t>15 tấm bưu ảnh</a:t>
            </a:r>
          </a:p>
        </p:txBody>
      </p:sp>
      <p:sp>
        <p:nvSpPr>
          <p:cNvPr id="9240" name="AutoShape 37"/>
          <p:cNvSpPr>
            <a:spLocks/>
          </p:cNvSpPr>
          <p:nvPr/>
        </p:nvSpPr>
        <p:spPr bwMode="auto">
          <a:xfrm>
            <a:off x="3459163" y="2830513"/>
            <a:ext cx="71437" cy="800100"/>
          </a:xfrm>
          <a:prstGeom prst="rightBrace">
            <a:avLst>
              <a:gd name="adj1" fmla="val 124445"/>
              <a:gd name="adj2" fmla="val 50000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9241" name="Text Box 38"/>
          <p:cNvSpPr txBox="1">
            <a:spLocks noChangeArrowheads="1"/>
          </p:cNvSpPr>
          <p:nvPr/>
        </p:nvSpPr>
        <p:spPr bwMode="auto">
          <a:xfrm>
            <a:off x="3352800" y="2699087"/>
            <a:ext cx="106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</a:rPr>
              <a:t>tấm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endParaRPr lang="en-US" alt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4572000" y="1754188"/>
            <a:ext cx="4495800" cy="3062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C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r>
              <a:rPr lang="en-US" altLang="en-US" sz="2400" b="1" i="1" u="sng" dirty="0" err="1">
                <a:latin typeface="Times New Roman" pitchFamily="18" charset="0"/>
              </a:rPr>
              <a:t>Bài</a:t>
            </a:r>
            <a:r>
              <a:rPr lang="en-US" altLang="en-US" sz="2400" b="1" i="1" u="sng" dirty="0">
                <a:latin typeface="Times New Roman" pitchFamily="18" charset="0"/>
              </a:rPr>
              <a:t> </a:t>
            </a:r>
            <a:r>
              <a:rPr lang="en-US" altLang="en-US" sz="2400" b="1" i="1" u="sng" dirty="0" err="1">
                <a:latin typeface="Times New Roman" pitchFamily="18" charset="0"/>
              </a:rPr>
              <a:t>giải</a:t>
            </a:r>
            <a:endParaRPr lang="en-US" altLang="en-US" sz="2400" b="1" i="1" u="sng" dirty="0"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tấm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bưu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ảnh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15 – 7 = 8 (</a:t>
            </a:r>
            <a:r>
              <a:rPr lang="en-US" altLang="en-US" sz="2400" b="1" dirty="0" err="1">
                <a:latin typeface="Times New Roman" pitchFamily="18" charset="0"/>
              </a:rPr>
              <a:t>tấm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tấm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bưu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ảnh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cả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hai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anh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 15 + 8 = 23 (</a:t>
            </a:r>
            <a:r>
              <a:rPr lang="en-US" altLang="en-US" sz="2400" b="1" dirty="0" err="1">
                <a:latin typeface="Times New Roman" pitchFamily="18" charset="0"/>
              </a:rPr>
              <a:t>tấm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en-US" sz="2400" b="1" dirty="0">
                <a:latin typeface="Times New Roman" pitchFamily="18" charset="0"/>
              </a:rPr>
              <a:t>             </a:t>
            </a:r>
            <a:r>
              <a:rPr lang="en-US" altLang="en-US" sz="2400" b="1" dirty="0" err="1">
                <a:latin typeface="Times New Roman" pitchFamily="18" charset="0"/>
              </a:rPr>
              <a:t>Đáp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: 23 </a:t>
            </a:r>
            <a:r>
              <a:rPr lang="en-US" altLang="en-US" sz="2400" b="1" dirty="0" err="1">
                <a:latin typeface="Times New Roman" pitchFamily="18" charset="0"/>
              </a:rPr>
              <a:t>tấm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bưu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ảnh</a:t>
            </a:r>
            <a:endParaRPr lang="en-US" altLang="en-US" sz="2400" b="1" dirty="0">
              <a:latin typeface="Times New Roman" pitchFamily="18" charset="0"/>
            </a:endParaRPr>
          </a:p>
        </p:txBody>
      </p:sp>
      <p:sp>
        <p:nvSpPr>
          <p:cNvPr id="51216" name="Text Box 46"/>
          <p:cNvSpPr txBox="1">
            <a:spLocks noChangeArrowheads="1"/>
          </p:cNvSpPr>
          <p:nvPr/>
        </p:nvSpPr>
        <p:spPr bwMode="auto">
          <a:xfrm>
            <a:off x="1676400" y="559435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1217" name="Text Box 49"/>
          <p:cNvSpPr txBox="1">
            <a:spLocks noChangeArrowheads="1"/>
          </p:cNvSpPr>
          <p:nvPr/>
        </p:nvSpPr>
        <p:spPr bwMode="auto">
          <a:xfrm>
            <a:off x="3048000" y="542925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1218" name="Text Box 52"/>
          <p:cNvSpPr txBox="1">
            <a:spLocks noChangeArrowheads="1"/>
          </p:cNvSpPr>
          <p:nvPr/>
        </p:nvSpPr>
        <p:spPr bwMode="auto">
          <a:xfrm>
            <a:off x="2667000" y="56007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1219" name="Text Box 55"/>
          <p:cNvSpPr txBox="1">
            <a:spLocks noChangeArrowheads="1"/>
          </p:cNvSpPr>
          <p:nvPr/>
        </p:nvSpPr>
        <p:spPr bwMode="auto">
          <a:xfrm>
            <a:off x="2514600" y="56007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1220" name="Text Box 58"/>
          <p:cNvSpPr txBox="1">
            <a:spLocks noChangeArrowheads="1"/>
          </p:cNvSpPr>
          <p:nvPr/>
        </p:nvSpPr>
        <p:spPr bwMode="auto">
          <a:xfrm>
            <a:off x="2057400" y="554355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1221" name="Text Box 61"/>
          <p:cNvSpPr txBox="1">
            <a:spLocks noChangeArrowheads="1"/>
          </p:cNvSpPr>
          <p:nvPr/>
        </p:nvSpPr>
        <p:spPr bwMode="auto">
          <a:xfrm>
            <a:off x="3200400" y="554355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1222" name="Text Box 71"/>
          <p:cNvSpPr txBox="1">
            <a:spLocks noChangeArrowheads="1"/>
          </p:cNvSpPr>
          <p:nvPr/>
        </p:nvSpPr>
        <p:spPr bwMode="auto">
          <a:xfrm>
            <a:off x="3352800" y="542925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1223" name="Text Box 81"/>
          <p:cNvSpPr txBox="1">
            <a:spLocks noChangeArrowheads="1"/>
          </p:cNvSpPr>
          <p:nvPr/>
        </p:nvSpPr>
        <p:spPr bwMode="auto">
          <a:xfrm>
            <a:off x="-304800" y="-46038"/>
            <a:ext cx="91440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0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000" b="1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4" name="Text Box 82"/>
          <p:cNvSpPr txBox="1">
            <a:spLocks noChangeArrowheads="1"/>
          </p:cNvSpPr>
          <p:nvPr/>
        </p:nvSpPr>
        <p:spPr bwMode="auto">
          <a:xfrm>
            <a:off x="-19050" y="2984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toán giải bằng hai phép tính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-44450" y="3070225"/>
            <a:ext cx="114141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Em có: 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-87313" y="2455863"/>
            <a:ext cx="14906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Anh có: </a:t>
            </a:r>
          </a:p>
        </p:txBody>
      </p:sp>
    </p:spTree>
    <p:custDataLst>
      <p:tags r:id="rId1"/>
    </p:custDataLst>
  </p:cSld>
  <p:clrMapOvr>
    <a:masterClrMapping/>
  </p:clrMapOvr>
  <p:transition spd="med" advTm="20831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  <p:bldP spid="9234" grpId="0" animBg="1"/>
      <p:bldP spid="9235" grpId="0" animBg="1"/>
      <p:bldP spid="9236" grpId="0" animBg="1"/>
      <p:bldP spid="9237" grpId="0"/>
      <p:bldP spid="9238" grpId="0" animBg="1"/>
      <p:bldP spid="9239" grpId="0"/>
      <p:bldP spid="9240" grpId="0" animBg="1"/>
      <p:bldP spid="9241" grpId="0"/>
      <p:bldP spid="18473" grpId="0" animBg="1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14.7|2.5|5.6|5.5|2.5|4.4|2.3|2.5|11.7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1|2.1|5.8|50.1|9.2|20.3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6.9|1.9|3|15.7|2.4|3.4|3.4|13|49.1|15.8|2.4|2.7|27.8|1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0.9|1|19.3|2.9|14.7|9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8.4|6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555</Words>
  <Application>Microsoft Office PowerPoint</Application>
  <PresentationFormat>On-screen Show (16:9)</PresentationFormat>
  <Paragraphs>87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微软雅黑</vt:lpstr>
      <vt:lpstr>.VnBook-Antiqua</vt:lpstr>
      <vt:lpstr>.VnTime</vt:lpstr>
      <vt:lpstr>Arial</vt:lpstr>
      <vt:lpstr>Calibri</vt:lpstr>
      <vt:lpstr>Calibri Light</vt:lpstr>
      <vt:lpstr>Garamond</vt:lpstr>
      <vt:lpstr>Symbol</vt:lpstr>
      <vt:lpstr>Times New Roman</vt:lpstr>
      <vt:lpstr>VNtimes New Roman</vt:lpstr>
      <vt:lpstr>方正卡通简体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</dc:creator>
  <cp:lastModifiedBy>Admin</cp:lastModifiedBy>
  <cp:revision>253</cp:revision>
  <dcterms:created xsi:type="dcterms:W3CDTF">2006-10-26T15:18:53Z</dcterms:created>
  <dcterms:modified xsi:type="dcterms:W3CDTF">2021-11-20T12:30:32Z</dcterms:modified>
</cp:coreProperties>
</file>